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1" r:id="rId1"/>
  </p:sldMasterIdLst>
  <p:notesMasterIdLst>
    <p:notesMasterId r:id="rId21"/>
  </p:notesMasterIdLst>
  <p:sldIdLst>
    <p:sldId id="256" r:id="rId2"/>
    <p:sldId id="257" r:id="rId3"/>
    <p:sldId id="264" r:id="rId4"/>
    <p:sldId id="265" r:id="rId5"/>
    <p:sldId id="260" r:id="rId6"/>
    <p:sldId id="262" r:id="rId7"/>
    <p:sldId id="266" r:id="rId8"/>
    <p:sldId id="259" r:id="rId9"/>
    <p:sldId id="263" r:id="rId10"/>
    <p:sldId id="270" r:id="rId11"/>
    <p:sldId id="271" r:id="rId12"/>
    <p:sldId id="1551" r:id="rId13"/>
    <p:sldId id="1554" r:id="rId14"/>
    <p:sldId id="272" r:id="rId15"/>
    <p:sldId id="1550" r:id="rId16"/>
    <p:sldId id="267" r:id="rId17"/>
    <p:sldId id="1552" r:id="rId18"/>
    <p:sldId id="269" r:id="rId19"/>
    <p:sldId id="155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8B8150-3AE6-6C22-11F3-054A15694755}" v="7" dt="2024-11-20T00:54:15.730"/>
    <p1510:client id="{C6C70D06-DB56-404F-B4B3-D24D1E3E5721}" v="63" dt="2024-11-19T20:09:30.728"/>
    <p1510:client id="{DA809711-EDF5-0A40-8D3B-559E80D3BB69}" v="431" dt="2024-11-18T16:43:09.1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60E_4C93DE1C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Total Simulation Time Comparison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4.9582185039370077E-2"/>
          <c:y val="9.6169962095843872E-2"/>
          <c:w val="0.92541781496062991"/>
          <c:h val="0.767766315959257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Adam Simulation Time (second)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KST + Polynomial</c:v>
                </c:pt>
                <c:pt idx="1">
                  <c:v>MLP</c:v>
                </c:pt>
                <c:pt idx="2">
                  <c:v>KST + Spline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54.582500000000003</c:v>
                </c:pt>
                <c:pt idx="1">
                  <c:v>27.712499999999999</c:v>
                </c:pt>
                <c:pt idx="2">
                  <c:v>146.2388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FE-6E4B-9FE0-E1B866FC02D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LBFGS Simulation Time (second)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KST + Polynomial</c:v>
                </c:pt>
                <c:pt idx="1">
                  <c:v>MLP</c:v>
                </c:pt>
                <c:pt idx="2">
                  <c:v>KST + Spline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99.782200000000003</c:v>
                </c:pt>
                <c:pt idx="1">
                  <c:v>35.153700000000001</c:v>
                </c:pt>
                <c:pt idx="2">
                  <c:v>135.84800000000001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0FE-6E4B-9FE0-E1B866FC02D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94647056"/>
        <c:axId val="794648768"/>
      </c:barChart>
      <c:catAx>
        <c:axId val="7946470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648768"/>
        <c:crosses val="autoZero"/>
        <c:auto val="1"/>
        <c:lblAlgn val="ctr"/>
        <c:lblOffset val="100"/>
        <c:noMultiLvlLbl val="0"/>
      </c:catAx>
      <c:valAx>
        <c:axId val="794648768"/>
        <c:scaling>
          <c:orientation val="minMax"/>
          <c:max val="25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46470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E052D-C926-4D41-9783-2F18C89D5EED}" type="datetimeFigureOut">
              <a:rPr lang="en-US" smtClean="0"/>
              <a:t>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4CC38C-A2A5-7642-A0C7-4D25DACD21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634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CC38C-A2A5-7642-A0C7-4D25DACD21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59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CC38C-A2A5-7642-A0C7-4D25DACD21B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135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Slide Title: Weekly Milestones BreakdownWeek 1:	•	Objective: Gain a deep understanding of the Kolmogorov Superposition Theorem and how it applies to neural networks.	•	Key Task: Study related literature, explore prior applications of KST, and identify key challenges for implementation.Week 2:	•	Objective: Develop a strategy for implementing KST in machine learning contexts.	•	Key Task: Set up coding infrastructure and plan datasets for KAN testing. Outline the architecture for applying KST-based networks.Week 3:	•	Objective: Start implementing KAN and validate theoretical models with simpler, low-dimensional data.	•	Key Task: Code the initial KAN model, test it with basic examples to ensure it approximates multivariate functions effectively.Week 4:	•	Objective: Improve the KAN algorithm, ensuring it can handle more complex and high-dimensional data.	•	Key Task: Introduce optimizations (e.g., </a:t>
            </a:r>
            <a:r>
              <a:rPr lang="en-US" err="1"/>
              <a:t>Chebyshev</a:t>
            </a:r>
            <a:r>
              <a:rPr lang="en-US"/>
              <a:t> polynomials, splines) to reduce computational complexity. Test with more challenging datasets.Week 5:	•	Objective: Integrate KAN into existing neural network architectures for real-world applications.	•	Key Task: Combine KAN with a neural network framework and perform integration tests. Identify performance metrics and assess model accuracy and efficiency.Week 6:	•	Objective: Finalize the KAN project, focusing on producing a working implementation and reporting results.	•	Key Task: Fine-tune the model, conduct comprehensive testing, and document findings. Prepare final codebase and results for review and submission.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4CC38C-A2A5-7642-A0C7-4D25DACD21B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42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59F1F-E4A9-4211-696F-508B5AE835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D8A1C-8474-DD1C-47F1-D32EE2A3B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75CBF-B4D7-9182-EEA0-3BE759889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204F620F-9A10-CB42-8105-BCA7D6A5C61A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E65A6-5B57-7115-B9A5-504420CF0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DB0DA-FBC8-13B1-E614-E1169EDFA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09590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C4C4C-5BFE-302A-5AF8-3E18860E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C67CD1-EB95-35CA-A96B-38E3193F24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61D417-5AF7-A7AB-BBEC-0EDFE431A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BCF4F-C8A8-4743-88F0-3112EB75EE88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6F659-2323-3500-79F8-1F83DB19E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AEFC0-CD86-1667-0DE5-28642B968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030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6F4FAA-1360-9CD2-589B-E7E0661DD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B4FA68-E5DA-2285-D1BA-D4BEDFF59E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7B2FD-2274-8AEB-C0C9-D3C758C25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48183-F616-C343-8B30-9E6C88042F99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D9806-F490-5C92-71D2-556A6F6C7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3354C-2B9A-0E4C-27D4-93515ECEC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931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5D630-8C4C-4006-AC0D-956A501F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17D52-1914-9CC5-E7E1-B7761907F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00000-386C-F371-AFA8-23145AE5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DC2AA4-2046-1849-93AF-9E0A9B2B2963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041728-2916-8BDE-E8F5-98C450A4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B9701-DB3A-F3FB-C5CB-803279D8E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458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784FA-FF8C-A3FD-979A-43111D964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DB3E00-FA19-7015-A736-2A57B158F2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A6946-8143-BA1E-E754-DDE8C13E7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BFBD7-B81D-8344-A06C-7378473E45D1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2E5C9-B4EF-5325-AB95-00B948883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C52B-20E9-BD60-D5A1-820E16ACB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3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F112-C658-E6A7-7D2A-70D57EB48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0FA54-5C18-6722-0CF5-8EBB41F3B3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28A740-96CE-28DE-C519-08C14E720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3B04C-AB36-74FD-E856-38C517A2A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CF733-2ABF-2740-925F-0043F154A805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596147-EB5D-24A7-0E1F-D8A27732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513563-B796-025B-6CB1-680A32285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848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539A4-2068-96C9-3577-5FF26F1A3C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CA2629-49B8-14C1-F675-AE9C23EDC4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E75E82-38F0-0ACA-6DE7-7BB8EEC5ED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9A8DEF-C0EA-1695-FCBC-07981340A5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EDD4F6-BAD3-D582-2B73-A05E5363FC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513FB3-3F2A-86C7-0745-E9D786735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D8647-75B5-194B-B182-563383CC21A6}" type="datetime1">
              <a:rPr lang="en-US" smtClean="0"/>
              <a:t>2/3/2025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19A50-4DD2-C7B4-C870-6249A97C9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A8D268-C12A-418B-D0EA-BC06AB108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28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881EF-1979-6250-CC8B-817EE2E19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54F59-6358-BF2B-DD12-7CAB2C3D41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2B2CD-EC89-1945-A0FF-F3AD5BEBC4D4}" type="datetime1">
              <a:rPr lang="en-US" smtClean="0"/>
              <a:t>2/3/2025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734A52-6BDE-2557-2E87-517DF59AD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ED5E8-81DF-CB7C-1915-D79170C93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27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E938D0-944F-AE86-9B3C-D4C443320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9216-50C5-5F4B-AC96-977CDDB22C50}" type="datetime1">
              <a:rPr lang="en-US" smtClean="0"/>
              <a:t>2/3/2025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3EA51-68D6-91C6-9BCC-8EE7E3F781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CACF0-6365-53DC-7DDD-F2BC05A9E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77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2C456-0185-2558-5D85-8CCCD8BC6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02176-FE02-609E-8EAC-804853D94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51D03-7B15-C10D-BC53-94071B7226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2FC276-841C-961D-B474-CE38E9299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AB2CB-7D40-5F4E-B5F0-22BE773AF85E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DA694-AC64-8CD6-5972-9A474923F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8E25C-C2FF-B1BF-AAE9-586A19C83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7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52FB9-108A-ABE2-B1BE-E675D783C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5589A-376D-F149-F4BB-91AE08C76E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A35B8-FD1E-5D34-2CB8-50763366F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73527-FABD-2B54-3A4E-CCDC8A26A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85DDBD-5288-9744-8079-91D6D8E0AD48}" type="datetime1">
              <a:rPr lang="en-US" smtClean="0"/>
              <a:t>2/3/2025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C9FA1-96AB-BF3F-0C6D-BAED162B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38B4BD-8946-3C3C-6B21-07EC01A04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9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F490-EF97-4F11-2CDF-EDC5DE10A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1D34C0-9037-A57D-84C4-423365EA5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538985-6957-569D-9410-08DC548CCD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fld id="{DF1329FD-9D9C-B24A-9493-BCD84BF3E5C7}" type="datetime1">
              <a:rPr lang="en-US" smtClean="0"/>
              <a:t>2/3/2025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84EBF7-8603-DF16-F95C-3B8BC7BCE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sz="1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E62FC5-2129-7530-998A-6C100F5B2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15278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hyperlink" Target="https://kindxiaoming.github.io/pykan/examples.html" TargetMode="External"/><Relationship Id="rId4" Type="http://schemas.openxmlformats.org/officeDocument/2006/relationships/hyperlink" Target="https://github.com/SynodicMonth/ChebyKAN/tree/5f7efdd18e749bcc99481bd87dc90bdeafb920d8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hyperlink" Target="https://kindxiaoming.github.io/pykan/examples.html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github.com/SynodicMonth/ChebyKAN/tree/5f7efdd18e749bcc99481bd87dc90bdeafb920d8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am-daniel/KAN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emonstrations.wolfram.com/BSplineCurveWithKnots/" TargetMode="External"/><Relationship Id="rId2" Type="http://schemas.openxmlformats.org/officeDocument/2006/relationships/hyperlink" Target="https://daniel-bethell.co.uk/posts/kan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kindxiaoming.github.io/pykan/examples.html" TargetMode="External"/><Relationship Id="rId4" Type="http://schemas.openxmlformats.org/officeDocument/2006/relationships/hyperlink" Target="https://github.com/SynodicMonth/ChebyKAN/tree/5f7efdd18e749bcc99481bd87dc90bdeafb920d8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hyperlink" Target="https://demonstrations.wolfram.com/BSplineCurveWithKnot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niel-bethell.co.uk/posts/kan/" TargetMode="Externa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A70F79-4DF9-1262-E434-A6E7CB1973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74" r="25389"/>
          <a:stretch/>
        </p:blipFill>
        <p:spPr>
          <a:xfrm>
            <a:off x="20" y="10"/>
            <a:ext cx="5404493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F28214-E04C-5416-8CD7-C6783BF0CB3D}"/>
              </a:ext>
            </a:extLst>
          </p:cNvPr>
          <p:cNvSpPr txBox="1"/>
          <p:nvPr/>
        </p:nvSpPr>
        <p:spPr>
          <a:xfrm>
            <a:off x="5751167" y="6205965"/>
            <a:ext cx="566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Maxwell Lam, Ben Moore, Matthew Robinson, Justin Xie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3FEAC07-66C8-A12B-61A9-1F0F01702E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47980" y="1122930"/>
            <a:ext cx="5068121" cy="3506879"/>
          </a:xfrm>
        </p:spPr>
        <p:txBody>
          <a:bodyPr anchor="ctr">
            <a:normAutofit/>
          </a:bodyPr>
          <a:lstStyle/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Optimizing Function Approximation with KAN</a:t>
            </a:r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2E3DCBD9-0F04-6985-FA85-8AF1F85A11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47977" y="4599041"/>
            <a:ext cx="5068121" cy="1136029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Leveraging KST for High-Dimensional Machine Learning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76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F3339-0D40-1D3B-6DD7-69AD9F6C1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10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80E4C1-ACF4-92BC-5469-2ADC04B45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6"/>
            <a:ext cx="3254188" cy="684948"/>
          </a:xfrm>
        </p:spPr>
        <p:txBody>
          <a:bodyPr>
            <a:normAutofit fontScale="90000"/>
          </a:bodyPr>
          <a:lstStyle/>
          <a:p>
            <a:r>
              <a:rPr lang="en-US" altLang="zh-CN" sz="3600"/>
              <a:t>Experiment</a:t>
            </a:r>
            <a:r>
              <a:rPr lang="zh-CN" altLang="en-US" sz="3600"/>
              <a:t> </a:t>
            </a:r>
            <a:r>
              <a:rPr lang="en-US" altLang="zh-CN" sz="3600"/>
              <a:t>Setup</a:t>
            </a:r>
            <a:endParaRPr lang="en-US" sz="360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D6523BF-45EE-EC87-99EE-AD1DABAB07AA}"/>
              </a:ext>
            </a:extLst>
          </p:cNvPr>
          <p:cNvGrpSpPr/>
          <p:nvPr/>
        </p:nvGrpSpPr>
        <p:grpSpPr>
          <a:xfrm>
            <a:off x="340503" y="627159"/>
            <a:ext cx="7041848" cy="6094316"/>
            <a:chOff x="-43545" y="627159"/>
            <a:chExt cx="7041848" cy="60943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57D795-B977-BCD5-31E0-486ED1FBA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3545" y="3177538"/>
              <a:ext cx="7041848" cy="3543937"/>
            </a:xfrm>
            <a:prstGeom prst="rect">
              <a:avLst/>
            </a:prstGeom>
          </p:spPr>
        </p:pic>
        <p:pic>
          <p:nvPicPr>
            <p:cNvPr id="7" name="Picture 6" descr="A computer screen with text and numbers&#10;&#10;Description automatically generated">
              <a:extLst>
                <a:ext uri="{FF2B5EF4-FFF2-40B4-BE49-F238E27FC236}">
                  <a16:creationId xmlns:a16="http://schemas.microsoft.com/office/drawing/2014/main" id="{E339EA5A-5E10-AD76-31E1-7201E502D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7990" y="627159"/>
              <a:ext cx="6407316" cy="2546138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4B27BE7-CBCD-709C-BD01-D34A6C5156A9}"/>
              </a:ext>
            </a:extLst>
          </p:cNvPr>
          <p:cNvGrpSpPr/>
          <p:nvPr/>
        </p:nvGrpSpPr>
        <p:grpSpPr>
          <a:xfrm>
            <a:off x="7922192" y="2129527"/>
            <a:ext cx="3761818" cy="2598945"/>
            <a:chOff x="7980114" y="2132146"/>
            <a:chExt cx="3761818" cy="2598945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E1D5CB9-60FC-630C-A981-2354326EA4B7}"/>
                </a:ext>
              </a:extLst>
            </p:cNvPr>
            <p:cNvGrpSpPr/>
            <p:nvPr/>
          </p:nvGrpSpPr>
          <p:grpSpPr>
            <a:xfrm>
              <a:off x="9002829" y="2132146"/>
              <a:ext cx="1613647" cy="654708"/>
              <a:chOff x="9032895" y="2277569"/>
              <a:chExt cx="1613647" cy="654708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5C0CCA3E-F238-8F1C-1948-5B0456F3C8DD}"/>
                  </a:ext>
                </a:extLst>
              </p:cNvPr>
              <p:cNvSpPr/>
              <p:nvPr/>
            </p:nvSpPr>
            <p:spPr>
              <a:xfrm>
                <a:off x="9032895" y="2277569"/>
                <a:ext cx="1613647" cy="646331"/>
              </a:xfrm>
              <a:prstGeom prst="roundRect">
                <a:avLst/>
              </a:prstGeom>
              <a:solidFill>
                <a:srgbClr val="92D050">
                  <a:alpha val="0"/>
                </a:srgb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96CDE3C-E7A1-6E35-0653-878BCC3F0FF2}"/>
                  </a:ext>
                </a:extLst>
              </p:cNvPr>
              <p:cNvSpPr txBox="1"/>
              <p:nvPr/>
            </p:nvSpPr>
            <p:spPr>
              <a:xfrm>
                <a:off x="9316178" y="2285946"/>
                <a:ext cx="1047082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/>
                  <a:t>MLP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702528-5CC4-2B98-C948-31C32F3A43C7}"/>
                </a:ext>
              </a:extLst>
            </p:cNvPr>
            <p:cNvGrpSpPr/>
            <p:nvPr/>
          </p:nvGrpSpPr>
          <p:grpSpPr>
            <a:xfrm>
              <a:off x="8446811" y="3105834"/>
              <a:ext cx="2785812" cy="646332"/>
              <a:chOff x="8567988" y="3105833"/>
              <a:chExt cx="2785812" cy="646332"/>
            </a:xfrm>
          </p:grpSpPr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110B439-3230-E740-6149-F85E66263FCD}"/>
                  </a:ext>
                </a:extLst>
              </p:cNvPr>
              <p:cNvSpPr/>
              <p:nvPr/>
            </p:nvSpPr>
            <p:spPr>
              <a:xfrm>
                <a:off x="8567988" y="3105833"/>
                <a:ext cx="2785812" cy="646331"/>
              </a:xfrm>
              <a:prstGeom prst="roundRect">
                <a:avLst/>
              </a:prstGeom>
              <a:solidFill>
                <a:srgbClr val="92D050">
                  <a:alpha val="0"/>
                </a:srgb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D0A450-971E-7364-3700-8E0AF2DBBCB0}"/>
                  </a:ext>
                </a:extLst>
              </p:cNvPr>
              <p:cNvSpPr txBox="1"/>
              <p:nvPr/>
            </p:nvSpPr>
            <p:spPr>
              <a:xfrm>
                <a:off x="8680978" y="3105834"/>
                <a:ext cx="260244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/>
                  <a:t>KST</a:t>
                </a:r>
                <a:r>
                  <a:rPr lang="zh-CN" altLang="en-US" sz="3600"/>
                  <a:t> </a:t>
                </a:r>
                <a:r>
                  <a:rPr lang="en-US" altLang="zh-CN" sz="3600"/>
                  <a:t>+</a:t>
                </a:r>
                <a:r>
                  <a:rPr lang="zh-CN" altLang="en-US" sz="3600"/>
                  <a:t> </a:t>
                </a:r>
                <a:r>
                  <a:rPr lang="en-US" altLang="zh-CN" sz="3600"/>
                  <a:t>Spline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F4B2DA4-9E6E-7DB7-D853-8D90DBAE05F1}"/>
                </a:ext>
              </a:extLst>
            </p:cNvPr>
            <p:cNvGrpSpPr/>
            <p:nvPr/>
          </p:nvGrpSpPr>
          <p:grpSpPr>
            <a:xfrm>
              <a:off x="7980114" y="4084759"/>
              <a:ext cx="3761818" cy="646332"/>
              <a:chOff x="8199180" y="3993793"/>
              <a:chExt cx="3761818" cy="646332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C02938C2-4868-2684-D784-845DC7181B6B}"/>
                  </a:ext>
                </a:extLst>
              </p:cNvPr>
              <p:cNvSpPr/>
              <p:nvPr/>
            </p:nvSpPr>
            <p:spPr>
              <a:xfrm>
                <a:off x="8199180" y="3993793"/>
                <a:ext cx="3659078" cy="646331"/>
              </a:xfrm>
              <a:prstGeom prst="roundRect">
                <a:avLst/>
              </a:prstGeom>
              <a:solidFill>
                <a:srgbClr val="92D050">
                  <a:alpha val="0"/>
                </a:srgbClr>
              </a:solidFill>
              <a:ln w="381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12792AF-03F8-F9EC-118F-6E1B23A97F83}"/>
                  </a:ext>
                </a:extLst>
              </p:cNvPr>
              <p:cNvSpPr txBox="1"/>
              <p:nvPr/>
            </p:nvSpPr>
            <p:spPr>
              <a:xfrm>
                <a:off x="8301919" y="3993794"/>
                <a:ext cx="365907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600"/>
                  <a:t>KST</a:t>
                </a:r>
                <a:r>
                  <a:rPr lang="zh-CN" altLang="en-US" sz="3600"/>
                  <a:t> </a:t>
                </a:r>
                <a:r>
                  <a:rPr lang="en-US" altLang="zh-CN" sz="3600"/>
                  <a:t>+</a:t>
                </a:r>
                <a:r>
                  <a:rPr lang="zh-CN" altLang="en-US" sz="3600"/>
                  <a:t> </a:t>
                </a:r>
                <a:r>
                  <a:rPr lang="en-US" altLang="zh-CN" sz="3600"/>
                  <a:t>Polynomial</a:t>
                </a:r>
                <a:r>
                  <a:rPr lang="zh-CN" altLang="en-US" sz="3600"/>
                  <a:t> </a:t>
                </a:r>
                <a:endParaRPr lang="en-US" altLang="zh-CN" sz="3600"/>
              </a:p>
            </p:txBody>
          </p:sp>
        </p:grpSp>
      </p:grp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3D797F7-FC21-5FCE-D05B-36628CB4BBF0}"/>
              </a:ext>
            </a:extLst>
          </p:cNvPr>
          <p:cNvSpPr/>
          <p:nvPr/>
        </p:nvSpPr>
        <p:spPr>
          <a:xfrm>
            <a:off x="1996069" y="2988527"/>
            <a:ext cx="490654" cy="162468"/>
          </a:xfrm>
          <a:prstGeom prst="roundRect">
            <a:avLst/>
          </a:prstGeom>
          <a:solidFill>
            <a:schemeClr val="accen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9630066-4304-1616-B7CE-3742B1D3FCCB}"/>
              </a:ext>
            </a:extLst>
          </p:cNvPr>
          <p:cNvCxnSpPr>
            <a:cxnSpLocks/>
          </p:cNvCxnSpPr>
          <p:nvPr/>
        </p:nvCxnSpPr>
        <p:spPr>
          <a:xfrm flipH="1">
            <a:off x="2499314" y="2883030"/>
            <a:ext cx="1751972" cy="1455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F4EAADD-AAC6-5F63-D37C-327260A068B7}"/>
              </a:ext>
            </a:extLst>
          </p:cNvPr>
          <p:cNvSpPr txBox="1"/>
          <p:nvPr/>
        </p:nvSpPr>
        <p:spPr>
          <a:xfrm>
            <a:off x="4190326" y="2590642"/>
            <a:ext cx="3305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0000"/>
                </a:solidFill>
              </a:rPr>
              <a:t>Scale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up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to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test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Neural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Networks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under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Extreme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en-US" altLang="zh-CN" sz="1600">
                <a:solidFill>
                  <a:srgbClr val="FF0000"/>
                </a:solidFill>
              </a:rPr>
              <a:t>condition</a:t>
            </a:r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315E1B5-622F-433E-2CFF-501A27CA94E2}"/>
              </a:ext>
            </a:extLst>
          </p:cNvPr>
          <p:cNvSpPr txBox="1"/>
          <p:nvPr/>
        </p:nvSpPr>
        <p:spPr>
          <a:xfrm>
            <a:off x="962731" y="6104497"/>
            <a:ext cx="174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Sine</a:t>
            </a:r>
            <a:r>
              <a: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waves</a:t>
            </a:r>
            <a:endParaRPr lang="en-US" sz="2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E9C7FC-C7D8-B144-DAA8-D33A0D4F0C26}"/>
              </a:ext>
            </a:extLst>
          </p:cNvPr>
          <p:cNvSpPr txBox="1"/>
          <p:nvPr/>
        </p:nvSpPr>
        <p:spPr>
          <a:xfrm>
            <a:off x="2656231" y="4675115"/>
            <a:ext cx="2878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Exponential</a:t>
            </a:r>
            <a:r>
              <a: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growth</a:t>
            </a:r>
            <a:endParaRPr lang="en-US" sz="2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C2D085-58E4-9418-E870-9546D4DE6278}"/>
              </a:ext>
            </a:extLst>
          </p:cNvPr>
          <p:cNvSpPr txBox="1"/>
          <p:nvPr/>
        </p:nvSpPr>
        <p:spPr>
          <a:xfrm>
            <a:off x="5535161" y="3989806"/>
            <a:ext cx="1836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Logarithmic</a:t>
            </a:r>
            <a:r>
              <a:rPr lang="zh-CN" altLang="en-US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400" b="1">
                <a:solidFill>
                  <a:schemeClr val="accent3">
                    <a:lumMod val="60000"/>
                    <a:lumOff val="40000"/>
                  </a:schemeClr>
                </a:solidFill>
              </a:rPr>
              <a:t>patterns</a:t>
            </a:r>
            <a:endParaRPr lang="en-US" sz="2400" b="1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033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23A203-7EC2-FCDB-B215-F8AB0C1E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11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E92197-DD8B-7D0A-AA60-2BB698DC7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6"/>
            <a:ext cx="5955126" cy="684948"/>
          </a:xfrm>
        </p:spPr>
        <p:txBody>
          <a:bodyPr>
            <a:normAutofit/>
          </a:bodyPr>
          <a:lstStyle/>
          <a:p>
            <a:r>
              <a:rPr lang="en-US" altLang="zh-CN" sz="3600"/>
              <a:t>Neural</a:t>
            </a:r>
            <a:r>
              <a:rPr lang="zh-CN" altLang="en-US" sz="3600"/>
              <a:t> </a:t>
            </a:r>
            <a:r>
              <a:rPr lang="en-US" altLang="zh-CN" sz="3600"/>
              <a:t>Network</a:t>
            </a:r>
            <a:r>
              <a:rPr lang="zh-CN" altLang="en-US" sz="3600"/>
              <a:t> </a:t>
            </a:r>
            <a:r>
              <a:rPr lang="en-US" altLang="zh-CN" sz="3600"/>
              <a:t>Configurations</a:t>
            </a:r>
            <a:endParaRPr lang="en-US" sz="36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96D6400-6AF7-E06C-539B-A153C98311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686703"/>
              </p:ext>
            </p:extLst>
          </p:nvPr>
        </p:nvGraphicFramePr>
        <p:xfrm>
          <a:off x="2030802" y="890738"/>
          <a:ext cx="8130396" cy="14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293">
                  <a:extLst>
                    <a:ext uri="{9D8B030D-6E8A-4147-A177-3AD203B41FA5}">
                      <a16:colId xmlns:a16="http://schemas.microsoft.com/office/drawing/2014/main" val="2514687548"/>
                    </a:ext>
                  </a:extLst>
                </a:gridCol>
                <a:gridCol w="1986976">
                  <a:extLst>
                    <a:ext uri="{9D8B030D-6E8A-4147-A177-3AD203B41FA5}">
                      <a16:colId xmlns:a16="http://schemas.microsoft.com/office/drawing/2014/main" val="1660507648"/>
                    </a:ext>
                  </a:extLst>
                </a:gridCol>
                <a:gridCol w="1678360">
                  <a:extLst>
                    <a:ext uri="{9D8B030D-6E8A-4147-A177-3AD203B41FA5}">
                      <a16:colId xmlns:a16="http://schemas.microsoft.com/office/drawing/2014/main" val="2270295933"/>
                    </a:ext>
                  </a:extLst>
                </a:gridCol>
                <a:gridCol w="1758767">
                  <a:extLst>
                    <a:ext uri="{9D8B030D-6E8A-4147-A177-3AD203B41FA5}">
                      <a16:colId xmlns:a16="http://schemas.microsoft.com/office/drawing/2014/main" val="3611697824"/>
                    </a:ext>
                  </a:extLst>
                </a:gridCol>
              </a:tblGrid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Neural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Networks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MLP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Spline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 </a:t>
                      </a:r>
                      <a:r>
                        <a:rPr lang="en-US" altLang="zh-CN" sz="1400"/>
                        <a:t>Polynomial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401754878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Network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Structure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697992940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Epochs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for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training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200k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200k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200k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940589013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Learning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rate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397600774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Optimizer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48504954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24F1BEE1-A4AD-7B9D-44C1-BEEE5E01E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126" y="2640390"/>
            <a:ext cx="6186924" cy="3217201"/>
          </a:xfrm>
          <a:prstGeom prst="rect">
            <a:avLst/>
          </a:prstGeom>
        </p:spPr>
      </p:pic>
      <p:pic>
        <p:nvPicPr>
          <p:cNvPr id="14" name="Picture 13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392B678-6260-BF13-353F-45B46A87B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1248" y="3597653"/>
            <a:ext cx="3299940" cy="10922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16ACFEF-618E-D419-A261-84669AA03C0F}"/>
              </a:ext>
            </a:extLst>
          </p:cNvPr>
          <p:cNvSpPr txBox="1"/>
          <p:nvPr/>
        </p:nvSpPr>
        <p:spPr>
          <a:xfrm>
            <a:off x="9265942" y="6616"/>
            <a:ext cx="2876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</a:t>
            </a:r>
            <a:r>
              <a:rPr lang="en-US" altLang="zh-CN" sz="1000"/>
              <a:t>MAPE:</a:t>
            </a:r>
            <a:r>
              <a:rPr lang="zh-CN" altLang="en-US" sz="1000"/>
              <a:t> </a:t>
            </a:r>
            <a:r>
              <a:rPr lang="en-US" altLang="zh-CN" sz="1000"/>
              <a:t>show</a:t>
            </a:r>
            <a:r>
              <a:rPr lang="zh-CN" altLang="en-US" sz="1000"/>
              <a:t> </a:t>
            </a:r>
            <a:r>
              <a:rPr lang="en-US" altLang="zh-CN" sz="1000"/>
              <a:t>errors</a:t>
            </a:r>
            <a:r>
              <a:rPr lang="zh-CN" altLang="en-US" sz="1000"/>
              <a:t> </a:t>
            </a:r>
            <a:r>
              <a:rPr lang="en-US" altLang="zh-CN" sz="1000"/>
              <a:t>percentage</a:t>
            </a:r>
            <a:r>
              <a:rPr lang="zh-CN" altLang="en-US" sz="1000"/>
              <a:t> </a:t>
            </a:r>
            <a:r>
              <a:rPr lang="en-US" altLang="zh-CN" sz="1000"/>
              <a:t>across</a:t>
            </a:r>
            <a:r>
              <a:rPr lang="zh-CN" altLang="en-US" sz="1000"/>
              <a:t> </a:t>
            </a:r>
            <a:r>
              <a:rPr lang="en-US" altLang="zh-CN" sz="1000"/>
              <a:t>datasets</a:t>
            </a:r>
            <a:endParaRPr lang="en-US" sz="10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7A17F-590D-0EF1-9303-B19218EA3F09}"/>
              </a:ext>
            </a:extLst>
          </p:cNvPr>
          <p:cNvSpPr txBox="1"/>
          <p:nvPr/>
        </p:nvSpPr>
        <p:spPr>
          <a:xfrm>
            <a:off x="3581401" y="6396335"/>
            <a:ext cx="474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Code</a:t>
            </a:r>
            <a:r>
              <a:rPr lang="zh-CN" altLang="en-US" sz="800"/>
              <a:t> </a:t>
            </a:r>
            <a:r>
              <a:rPr lang="en-US" altLang="zh-CN" sz="800"/>
              <a:t>of</a:t>
            </a:r>
            <a:r>
              <a:rPr lang="zh-CN" altLang="en-US" sz="800"/>
              <a:t> </a:t>
            </a:r>
            <a:r>
              <a:rPr lang="en-US" altLang="zh-CN" sz="800"/>
              <a:t>KST</a:t>
            </a:r>
            <a:r>
              <a:rPr lang="zh-CN" altLang="en-US" sz="800"/>
              <a:t> </a:t>
            </a:r>
            <a:r>
              <a:rPr lang="en-US" altLang="zh-CN" sz="800"/>
              <a:t>is</a:t>
            </a:r>
            <a:r>
              <a:rPr lang="zh-CN" altLang="en-US" sz="800"/>
              <a:t> </a:t>
            </a:r>
            <a:r>
              <a:rPr lang="en-US" altLang="zh-CN" sz="800"/>
              <a:t>adapted</a:t>
            </a:r>
            <a:r>
              <a:rPr lang="zh-CN" altLang="en-US" sz="800"/>
              <a:t> </a:t>
            </a:r>
            <a:r>
              <a:rPr lang="en-US" altLang="zh-CN" sz="800"/>
              <a:t>from:</a:t>
            </a:r>
            <a:r>
              <a:rPr lang="zh-CN" altLang="en-US" sz="800"/>
              <a:t> </a:t>
            </a:r>
            <a:endParaRPr lang="en-US" altLang="zh-CN" sz="800"/>
          </a:p>
          <a:p>
            <a:r>
              <a:rPr lang="en-US" altLang="zh-CN" sz="800">
                <a:hlinkClick r:id="rId4"/>
              </a:rPr>
              <a:t>https://github.com/SynodicMonth/ChebyKAN/tree/5f7efdd18e749bcc99481bd87dc90bdeafb920d8</a:t>
            </a:r>
            <a:endParaRPr lang="en-US" altLang="zh-CN" sz="800"/>
          </a:p>
          <a:p>
            <a:r>
              <a:rPr lang="en-US" altLang="zh-CN" sz="800"/>
              <a:t>and</a:t>
            </a:r>
            <a:r>
              <a:rPr lang="zh-CN" altLang="en-US" sz="800"/>
              <a:t>  </a:t>
            </a:r>
            <a:r>
              <a:rPr lang="en-US" altLang="zh-CN" sz="800">
                <a:hlinkClick r:id="rId5"/>
              </a:rPr>
              <a:t>https://kindxiaoming.github.io/pykan/examples.html</a:t>
            </a:r>
            <a:r>
              <a:rPr lang="zh-CN" altLang="en-US" sz="800"/>
              <a:t>  </a:t>
            </a:r>
            <a:endParaRPr lang="en-US" sz="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221DCF-C992-954F-4AAF-8865144EA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4" y="2614263"/>
            <a:ext cx="6054759" cy="326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67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A9707-4AD7-AB34-C6EB-BC15B374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12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3812B0-6E4F-4544-73A2-8F345210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5"/>
            <a:ext cx="10515600" cy="1019629"/>
          </a:xfrm>
        </p:spPr>
        <p:txBody>
          <a:bodyPr/>
          <a:lstStyle/>
          <a:p>
            <a:r>
              <a:rPr lang="en-US"/>
              <a:t>KST: </a:t>
            </a:r>
            <a:r>
              <a:rPr lang="en-US" altLang="zh-CN"/>
              <a:t>optimization</a:t>
            </a:r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2794575-3154-873E-FAC3-B91E487814F3}"/>
              </a:ext>
            </a:extLst>
          </p:cNvPr>
          <p:cNvGrpSpPr/>
          <p:nvPr/>
        </p:nvGrpSpPr>
        <p:grpSpPr>
          <a:xfrm>
            <a:off x="6952402" y="1828617"/>
            <a:ext cx="3775585" cy="2427059"/>
            <a:chOff x="-420210" y="1925147"/>
            <a:chExt cx="3775585" cy="242705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133F6F-24BF-2D0D-6F2F-09B9BA87A9DD}"/>
                </a:ext>
              </a:extLst>
            </p:cNvPr>
            <p:cNvGrpSpPr/>
            <p:nvPr/>
          </p:nvGrpSpPr>
          <p:grpSpPr>
            <a:xfrm>
              <a:off x="144261" y="2427008"/>
              <a:ext cx="2471621" cy="1080654"/>
              <a:chOff x="206607" y="2427008"/>
              <a:chExt cx="2471621" cy="108065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1D7D41D-FEF8-CEB7-275E-4D9A3CFE53AA}"/>
                  </a:ext>
                </a:extLst>
              </p:cNvPr>
              <p:cNvSpPr/>
              <p:nvPr/>
            </p:nvSpPr>
            <p:spPr>
              <a:xfrm>
                <a:off x="206607" y="2427008"/>
                <a:ext cx="2471621" cy="1080654"/>
              </a:xfrm>
              <a:prstGeom prst="rect">
                <a:avLst/>
              </a:prstGeom>
              <a:solidFill>
                <a:srgbClr val="92D050">
                  <a:alpha val="40398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09EFA29-C102-2353-6CBF-CF3B344E84AC}"/>
                  </a:ext>
                </a:extLst>
              </p:cNvPr>
              <p:cNvSpPr txBox="1"/>
              <p:nvPr/>
            </p:nvSpPr>
            <p:spPr>
              <a:xfrm>
                <a:off x="252830" y="2505670"/>
                <a:ext cx="2379177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Adam</a:t>
                </a:r>
                <a:r>
                  <a:rPr lang="zh-CN" altLang="en-US"/>
                  <a:t> </a:t>
                </a:r>
                <a:r>
                  <a:rPr lang="en-US" altLang="zh-CN"/>
                  <a:t>–</a:t>
                </a:r>
                <a:r>
                  <a:rPr lang="zh-CN" altLang="en-US"/>
                  <a:t> </a:t>
                </a:r>
                <a:r>
                  <a:rPr lang="en-US" altLang="zh-CN"/>
                  <a:t>10000</a:t>
                </a:r>
                <a:r>
                  <a:rPr lang="zh-CN" altLang="en-US"/>
                  <a:t> </a:t>
                </a:r>
                <a:r>
                  <a:rPr lang="en-US" altLang="zh-CN"/>
                  <a:t>epochs</a:t>
                </a:r>
              </a:p>
              <a:p>
                <a:r>
                  <a:rPr lang="en-US" altLang="zh-CN"/>
                  <a:t>LBFGS</a:t>
                </a:r>
                <a:r>
                  <a:rPr lang="zh-CN" altLang="en-US"/>
                  <a:t> </a:t>
                </a:r>
                <a:r>
                  <a:rPr lang="en-US" altLang="zh-CN"/>
                  <a:t>-</a:t>
                </a:r>
                <a:r>
                  <a:rPr lang="zh-CN" altLang="en-US"/>
                  <a:t> </a:t>
                </a:r>
                <a:r>
                  <a:rPr lang="en-US" altLang="zh-CN"/>
                  <a:t>500</a:t>
                </a:r>
                <a:r>
                  <a:rPr lang="zh-CN" altLang="en-US"/>
                  <a:t> </a:t>
                </a:r>
                <a:r>
                  <a:rPr lang="en-US" altLang="zh-CN"/>
                  <a:t>iterations</a:t>
                </a:r>
              </a:p>
              <a:p>
                <a:r>
                  <a:rPr lang="en-US"/>
                  <a:t>	</a:t>
                </a:r>
                <a:r>
                  <a:rPr lang="en-US" altLang="zh-CN"/>
                  <a:t>-</a:t>
                </a:r>
                <a:r>
                  <a:rPr lang="zh-CN" altLang="en-US"/>
                  <a:t> </a:t>
                </a:r>
                <a:r>
                  <a:rPr lang="en-US" altLang="zh-CN"/>
                  <a:t>100</a:t>
                </a:r>
                <a:r>
                  <a:rPr lang="zh-CN" altLang="en-US"/>
                  <a:t> </a:t>
                </a:r>
                <a:r>
                  <a:rPr lang="en-US" altLang="zh-CN"/>
                  <a:t>epochs</a:t>
                </a:r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AE5C9E8-0B3A-0AE8-329D-04573D4D3A93}"/>
                </a:ext>
              </a:extLst>
            </p:cNvPr>
            <p:cNvSpPr txBox="1"/>
            <p:nvPr/>
          </p:nvSpPr>
          <p:spPr>
            <a:xfrm>
              <a:off x="301488" y="3705875"/>
              <a:ext cx="27850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Reduced</a:t>
              </a:r>
              <a:r>
                <a:rPr lang="zh-CN" altLang="en-US"/>
                <a:t> </a:t>
              </a:r>
              <a:r>
                <a:rPr lang="en-US" altLang="zh-CN"/>
                <a:t>total</a:t>
              </a:r>
              <a:r>
                <a:rPr lang="zh-CN" altLang="en-US"/>
                <a:t> </a:t>
              </a:r>
              <a:r>
                <a:rPr lang="en-US" altLang="zh-CN"/>
                <a:t>epochs</a:t>
              </a:r>
              <a:r>
                <a:rPr lang="zh-CN" altLang="en-US"/>
                <a:t> </a:t>
              </a:r>
              <a:r>
                <a:rPr lang="en-US" altLang="zh-CN"/>
                <a:t>from</a:t>
              </a:r>
              <a:r>
                <a:rPr lang="zh-CN" altLang="en-US"/>
                <a:t> </a:t>
              </a:r>
              <a:r>
                <a:rPr lang="en-US" altLang="zh-CN"/>
                <a:t>200k</a:t>
              </a:r>
              <a:r>
                <a:rPr lang="zh-CN" altLang="en-US"/>
                <a:t> </a:t>
              </a:r>
              <a:r>
                <a:rPr lang="en-US" altLang="zh-CN"/>
                <a:t>to</a:t>
              </a:r>
              <a:r>
                <a:rPr lang="zh-CN" altLang="en-US"/>
                <a:t> </a:t>
              </a:r>
              <a:r>
                <a:rPr lang="en-US" altLang="zh-CN"/>
                <a:t>(10k + 50k) .</a:t>
              </a:r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EFE73C-0508-B1F1-51D9-39FD9BF441D7}"/>
                </a:ext>
              </a:extLst>
            </p:cNvPr>
            <p:cNvSpPr txBox="1"/>
            <p:nvPr/>
          </p:nvSpPr>
          <p:spPr>
            <a:xfrm>
              <a:off x="-420210" y="1925147"/>
              <a:ext cx="37755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/>
                <a:t>Add</a:t>
              </a:r>
              <a:r>
                <a:rPr lang="zh-CN" altLang="en-US" b="1"/>
                <a:t> </a:t>
              </a:r>
              <a:r>
                <a:rPr lang="en-US" altLang="zh-CN" b="1"/>
                <a:t>LBFGS</a:t>
              </a:r>
              <a:r>
                <a:rPr lang="zh-CN" altLang="en-US" b="1"/>
                <a:t> </a:t>
              </a:r>
              <a:r>
                <a:rPr lang="en-US" altLang="zh-CN" b="1"/>
                <a:t>as</a:t>
              </a:r>
              <a:r>
                <a:rPr lang="zh-CN" altLang="en-US" b="1"/>
                <a:t> </a:t>
              </a:r>
              <a:r>
                <a:rPr lang="en-US" altLang="zh-CN" b="1"/>
                <a:t>additional</a:t>
              </a:r>
              <a:r>
                <a:rPr lang="zh-CN" altLang="en-US" b="1"/>
                <a:t> </a:t>
              </a:r>
              <a:r>
                <a:rPr lang="en-US" altLang="zh-CN" b="1"/>
                <a:t>optimizer</a:t>
              </a:r>
              <a:endParaRPr lang="en-US" b="1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483084-339F-F909-C499-101EC8067DBD}"/>
              </a:ext>
            </a:extLst>
          </p:cNvPr>
          <p:cNvGrpSpPr/>
          <p:nvPr/>
        </p:nvGrpSpPr>
        <p:grpSpPr>
          <a:xfrm>
            <a:off x="573035" y="1838446"/>
            <a:ext cx="5564716" cy="2445808"/>
            <a:chOff x="4706167" y="136525"/>
            <a:chExt cx="5564716" cy="2445808"/>
          </a:xfrm>
        </p:grpSpPr>
        <p:pic>
          <p:nvPicPr>
            <p:cNvPr id="18" name="Picture 17" descr="A graph of data points and graphs&#10;&#10;Description automatically generated">
              <a:extLst>
                <a:ext uri="{FF2B5EF4-FFF2-40B4-BE49-F238E27FC236}">
                  <a16:creationId xmlns:a16="http://schemas.microsoft.com/office/drawing/2014/main" id="{14E4F446-C682-079A-D9FC-01B6C2BA2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6167" y="136525"/>
              <a:ext cx="5564716" cy="2445808"/>
            </a:xfrm>
            <a:prstGeom prst="rect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883D8B6-34FB-C5B3-0A89-7489CC9840C8}"/>
                </a:ext>
              </a:extLst>
            </p:cNvPr>
            <p:cNvSpPr/>
            <p:nvPr/>
          </p:nvSpPr>
          <p:spPr>
            <a:xfrm>
              <a:off x="5338356" y="1359429"/>
              <a:ext cx="531222" cy="66295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D7B9EAB-B455-6A9C-8975-0647692EE5D0}"/>
                </a:ext>
              </a:extLst>
            </p:cNvPr>
            <p:cNvSpPr/>
            <p:nvPr/>
          </p:nvSpPr>
          <p:spPr>
            <a:xfrm>
              <a:off x="5982788" y="471152"/>
              <a:ext cx="391885" cy="303643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D2610A-28C0-D109-D460-BFF8589B44F0}"/>
                </a:ext>
              </a:extLst>
            </p:cNvPr>
            <p:cNvSpPr/>
            <p:nvPr/>
          </p:nvSpPr>
          <p:spPr>
            <a:xfrm>
              <a:off x="9518032" y="187810"/>
              <a:ext cx="531222" cy="856742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rgbClr val="FF0000"/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107B1-55F2-3120-E6F7-F7F4EFD06E77}"/>
                  </a:ext>
                </a:extLst>
              </p:cNvPr>
              <p:cNvSpPr txBox="1"/>
              <p:nvPr/>
            </p:nvSpPr>
            <p:spPr>
              <a:xfrm>
                <a:off x="2830010" y="5045451"/>
                <a:ext cx="6613990" cy="5497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𝐼𝑡𝑒𝑟𝑎𝑡𝑖𝑜𝑛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𝑅𝑒𝑑𝑢𝑐𝑒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200,000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−60,000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200,000</m:t>
                          </m:r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70%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C1107B1-55F2-3120-E6F7-F7F4EFD06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010" y="5045451"/>
                <a:ext cx="6613990" cy="5497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A2A757DC-1EB0-A17F-9D55-690366C3CF0C}"/>
              </a:ext>
            </a:extLst>
          </p:cNvPr>
          <p:cNvSpPr txBox="1"/>
          <p:nvPr/>
        </p:nvSpPr>
        <p:spPr>
          <a:xfrm>
            <a:off x="4501311" y="6519446"/>
            <a:ext cx="2829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/>
              <a:t>Adam</a:t>
            </a:r>
            <a:r>
              <a:rPr lang="zh-CN" altLang="en-US" sz="800"/>
              <a:t> </a:t>
            </a:r>
            <a:r>
              <a:rPr lang="en-US" altLang="zh-CN" sz="800"/>
              <a:t>:</a:t>
            </a:r>
            <a:r>
              <a:rPr lang="zh-CN" altLang="en-US" sz="800"/>
              <a:t> </a:t>
            </a:r>
            <a:r>
              <a:rPr lang="en-US" sz="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Adaptive Moment Estimation </a:t>
            </a:r>
          </a:p>
          <a:p>
            <a:r>
              <a:rPr lang="en-US" altLang="zh-CN" sz="800">
                <a:latin typeface="Times New Roman" panose="02020603050405020304" pitchFamily="18" charset="0"/>
                <a:ea typeface="DengXian" panose="02010600030101010101" pitchFamily="2" charset="-122"/>
              </a:rPr>
              <a:t>LBFGS:</a:t>
            </a:r>
            <a:r>
              <a:rPr lang="zh-CN" altLang="en-US" sz="800"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r>
              <a:rPr lang="en-US" sz="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Limited-memory </a:t>
            </a:r>
            <a:r>
              <a:rPr lang="en-US" sz="80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Broyden</a:t>
            </a:r>
            <a:r>
              <a:rPr lang="en-US" sz="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–Fletcher–Goldfarb–</a:t>
            </a:r>
            <a:r>
              <a:rPr lang="en-US" sz="800" err="1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Shanno</a:t>
            </a:r>
            <a:r>
              <a:rPr lang="en-US" sz="800">
                <a:effectLst/>
                <a:latin typeface="Times New Roman" panose="02020603050405020304" pitchFamily="18" charset="0"/>
                <a:ea typeface="DengXian" panose="02010600030101010101" pitchFamily="2" charset="-122"/>
              </a:rPr>
              <a:t> 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70209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A26885-AD4F-4CAF-DCD1-5A3631E4F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1D93-0302-6CB3-C776-3FA5E7BBF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13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613AE-94EC-C729-92D8-25986385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6"/>
            <a:ext cx="5955126" cy="684948"/>
          </a:xfrm>
        </p:spPr>
        <p:txBody>
          <a:bodyPr>
            <a:normAutofit/>
          </a:bodyPr>
          <a:lstStyle/>
          <a:p>
            <a:r>
              <a:rPr lang="en-US" altLang="zh-CN" sz="3600"/>
              <a:t>Neural</a:t>
            </a:r>
            <a:r>
              <a:rPr lang="zh-CN" altLang="en-US" sz="3600"/>
              <a:t> </a:t>
            </a:r>
            <a:r>
              <a:rPr lang="en-US" altLang="zh-CN" sz="3600"/>
              <a:t>Network</a:t>
            </a:r>
            <a:r>
              <a:rPr lang="zh-CN" altLang="en-US" sz="3600"/>
              <a:t> </a:t>
            </a:r>
            <a:r>
              <a:rPr lang="en-US" altLang="zh-CN" sz="3600"/>
              <a:t>Configurations</a:t>
            </a:r>
            <a:endParaRPr lang="en-US" sz="360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FD3B60C-8673-B0FB-E4E0-56633D9E28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613314"/>
              </p:ext>
            </p:extLst>
          </p:nvPr>
        </p:nvGraphicFramePr>
        <p:xfrm>
          <a:off x="2030802" y="579931"/>
          <a:ext cx="8130396" cy="1413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6293">
                  <a:extLst>
                    <a:ext uri="{9D8B030D-6E8A-4147-A177-3AD203B41FA5}">
                      <a16:colId xmlns:a16="http://schemas.microsoft.com/office/drawing/2014/main" val="2514687548"/>
                    </a:ext>
                  </a:extLst>
                </a:gridCol>
                <a:gridCol w="1986976">
                  <a:extLst>
                    <a:ext uri="{9D8B030D-6E8A-4147-A177-3AD203B41FA5}">
                      <a16:colId xmlns:a16="http://schemas.microsoft.com/office/drawing/2014/main" val="1660507648"/>
                    </a:ext>
                  </a:extLst>
                </a:gridCol>
                <a:gridCol w="1678360">
                  <a:extLst>
                    <a:ext uri="{9D8B030D-6E8A-4147-A177-3AD203B41FA5}">
                      <a16:colId xmlns:a16="http://schemas.microsoft.com/office/drawing/2014/main" val="2270295933"/>
                    </a:ext>
                  </a:extLst>
                </a:gridCol>
                <a:gridCol w="1758767">
                  <a:extLst>
                    <a:ext uri="{9D8B030D-6E8A-4147-A177-3AD203B41FA5}">
                      <a16:colId xmlns:a16="http://schemas.microsoft.com/office/drawing/2014/main" val="3611697824"/>
                    </a:ext>
                  </a:extLst>
                </a:gridCol>
              </a:tblGrid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Neural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Networks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MLP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Spline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KST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 </a:t>
                      </a:r>
                      <a:r>
                        <a:rPr lang="en-US" altLang="zh-CN" sz="1400"/>
                        <a:t>Polynomial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401754878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Network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Structure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128,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20,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20,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[1,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20,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20,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1]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697992940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Epochs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for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training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10k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50k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10k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50k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10k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50k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940589013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Learning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rate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0.01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397600774"/>
                  </a:ext>
                </a:extLst>
              </a:tr>
              <a:tr h="28111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Optimizer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LBFGS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LBFGS</a:t>
                      </a:r>
                      <a:endParaRPr lang="en-US" sz="1400"/>
                    </a:p>
                  </a:txBody>
                  <a:tcPr marL="69316" marR="69316" marT="34658" marB="3465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Adam+</a:t>
                      </a: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LBFGS</a:t>
                      </a:r>
                      <a:endParaRPr lang="en-US" sz="1400"/>
                    </a:p>
                  </a:txBody>
                  <a:tcPr marL="69316" marR="69316" marT="34658" marB="34658"/>
                </a:tc>
                <a:extLst>
                  <a:ext uri="{0D108BD9-81ED-4DB2-BD59-A6C34878D82A}">
                    <a16:rowId xmlns:a16="http://schemas.microsoft.com/office/drawing/2014/main" val="248504954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2A843B0-959D-407A-9BFA-B3AD7CD3F074}"/>
              </a:ext>
            </a:extLst>
          </p:cNvPr>
          <p:cNvSpPr txBox="1"/>
          <p:nvPr/>
        </p:nvSpPr>
        <p:spPr>
          <a:xfrm>
            <a:off x="3581401" y="6396335"/>
            <a:ext cx="4746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/>
              <a:t>Code</a:t>
            </a:r>
            <a:r>
              <a:rPr lang="zh-CN" altLang="en-US" sz="800"/>
              <a:t> </a:t>
            </a:r>
            <a:r>
              <a:rPr lang="en-US" altLang="zh-CN" sz="800"/>
              <a:t>of</a:t>
            </a:r>
            <a:r>
              <a:rPr lang="zh-CN" altLang="en-US" sz="800"/>
              <a:t> </a:t>
            </a:r>
            <a:r>
              <a:rPr lang="en-US" altLang="zh-CN" sz="800"/>
              <a:t>KST</a:t>
            </a:r>
            <a:r>
              <a:rPr lang="zh-CN" altLang="en-US" sz="800"/>
              <a:t> </a:t>
            </a:r>
            <a:r>
              <a:rPr lang="en-US" altLang="zh-CN" sz="800"/>
              <a:t>is</a:t>
            </a:r>
            <a:r>
              <a:rPr lang="zh-CN" altLang="en-US" sz="800"/>
              <a:t> </a:t>
            </a:r>
            <a:r>
              <a:rPr lang="en-US" altLang="zh-CN" sz="800"/>
              <a:t>adapted</a:t>
            </a:r>
            <a:r>
              <a:rPr lang="zh-CN" altLang="en-US" sz="800"/>
              <a:t> </a:t>
            </a:r>
            <a:r>
              <a:rPr lang="en-US" altLang="zh-CN" sz="800"/>
              <a:t>from:</a:t>
            </a:r>
            <a:r>
              <a:rPr lang="zh-CN" altLang="en-US" sz="800"/>
              <a:t> </a:t>
            </a:r>
            <a:endParaRPr lang="en-US" altLang="zh-CN" sz="800"/>
          </a:p>
          <a:p>
            <a:r>
              <a:rPr lang="en-US" altLang="zh-CN" sz="800">
                <a:hlinkClick r:id="rId2"/>
              </a:rPr>
              <a:t>https://github.com/SynodicMonth/ChebyKAN/tree/5f7efdd18e749bcc99481bd87dc90bdeafb920d8</a:t>
            </a:r>
            <a:endParaRPr lang="en-US" altLang="zh-CN" sz="800"/>
          </a:p>
          <a:p>
            <a:r>
              <a:rPr lang="en-US" altLang="zh-CN" sz="800"/>
              <a:t>and</a:t>
            </a:r>
            <a:r>
              <a:rPr lang="zh-CN" altLang="en-US" sz="800"/>
              <a:t>  </a:t>
            </a:r>
            <a:r>
              <a:rPr lang="en-US" altLang="zh-CN" sz="800">
                <a:hlinkClick r:id="rId3"/>
              </a:rPr>
              <a:t>https://kindxiaoming.github.io/pykan/examples.html</a:t>
            </a:r>
            <a:r>
              <a:rPr lang="zh-CN" altLang="en-US" sz="800"/>
              <a:t>  </a:t>
            </a:r>
            <a:endParaRPr lang="en-US"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DC052-279A-F980-D482-D39696A8C082}"/>
              </a:ext>
            </a:extLst>
          </p:cNvPr>
          <p:cNvSpPr txBox="1"/>
          <p:nvPr/>
        </p:nvSpPr>
        <p:spPr>
          <a:xfrm>
            <a:off x="9265942" y="6616"/>
            <a:ext cx="28761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/>
              <a:t>N</a:t>
            </a:r>
            <a:r>
              <a:rPr lang="en-US" altLang="zh-CN" sz="1000"/>
              <a:t>MAPE:</a:t>
            </a:r>
            <a:r>
              <a:rPr lang="zh-CN" altLang="en-US" sz="1000"/>
              <a:t> </a:t>
            </a:r>
            <a:r>
              <a:rPr lang="en-US" altLang="zh-CN" sz="1000"/>
              <a:t>show</a:t>
            </a:r>
            <a:r>
              <a:rPr lang="zh-CN" altLang="en-US" sz="1000"/>
              <a:t> </a:t>
            </a:r>
            <a:r>
              <a:rPr lang="en-US" altLang="zh-CN" sz="1000"/>
              <a:t>errors</a:t>
            </a:r>
            <a:r>
              <a:rPr lang="zh-CN" altLang="en-US" sz="1000"/>
              <a:t> </a:t>
            </a:r>
            <a:r>
              <a:rPr lang="en-US" altLang="zh-CN" sz="1000"/>
              <a:t>percentage</a:t>
            </a:r>
            <a:r>
              <a:rPr lang="zh-CN" altLang="en-US" sz="1000"/>
              <a:t> </a:t>
            </a:r>
            <a:r>
              <a:rPr lang="en-US" altLang="zh-CN" sz="1000"/>
              <a:t>across</a:t>
            </a:r>
            <a:r>
              <a:rPr lang="zh-CN" altLang="en-US" sz="1000"/>
              <a:t> </a:t>
            </a:r>
            <a:r>
              <a:rPr lang="en-US" altLang="zh-CN" sz="1000"/>
              <a:t>datasets</a:t>
            </a:r>
            <a:endParaRPr lang="en-US" sz="10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C01EF4-A759-97C0-CC78-8005EF9B0611}"/>
              </a:ext>
            </a:extLst>
          </p:cNvPr>
          <p:cNvGrpSpPr/>
          <p:nvPr/>
        </p:nvGrpSpPr>
        <p:grpSpPr>
          <a:xfrm>
            <a:off x="0" y="1993311"/>
            <a:ext cx="12183598" cy="3290884"/>
            <a:chOff x="0" y="2778357"/>
            <a:chExt cx="12183598" cy="329088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A70869F-7724-794B-7C19-02E0D4AFB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2808433"/>
              <a:ext cx="5989851" cy="322897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E337B33-967A-43DC-2C60-D5BBE84FD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49700" y="2778357"/>
              <a:ext cx="6133898" cy="3290884"/>
            </a:xfrm>
            <a:prstGeom prst="rect">
              <a:avLst/>
            </a:prstGeom>
          </p:spPr>
        </p:pic>
        <p:pic>
          <p:nvPicPr>
            <p:cNvPr id="7" name="Picture 6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CAA64645-D877-DFA6-41C0-0D869728E0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90270" y="4543663"/>
              <a:ext cx="2614288" cy="797265"/>
            </a:xfrm>
            <a:prstGeom prst="rect">
              <a:avLst/>
            </a:prstGeom>
          </p:spPr>
        </p:pic>
        <p:pic>
          <p:nvPicPr>
            <p:cNvPr id="5" name="Picture 4" descr="A black screen with white text&#10;&#10;Description automatically generated">
              <a:extLst>
                <a:ext uri="{FF2B5EF4-FFF2-40B4-BE49-F238E27FC236}">
                  <a16:creationId xmlns:a16="http://schemas.microsoft.com/office/drawing/2014/main" id="{F44DC2DB-BB79-C0C7-1B4F-46B32591D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90270" y="3441250"/>
              <a:ext cx="2614288" cy="865293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C86CC7-DCA3-C050-666C-B3AE65B8F3A1}"/>
                </a:ext>
              </a:extLst>
            </p:cNvPr>
            <p:cNvSpPr txBox="1"/>
            <p:nvPr/>
          </p:nvSpPr>
          <p:spPr>
            <a:xfrm>
              <a:off x="9570355" y="3937212"/>
              <a:ext cx="8342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Before</a:t>
              </a:r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2FB38B-AB08-C2F1-45EE-3DE77F9ACCD9}"/>
                </a:ext>
              </a:extLst>
            </p:cNvPr>
            <p:cNvSpPr txBox="1"/>
            <p:nvPr/>
          </p:nvSpPr>
          <p:spPr>
            <a:xfrm>
              <a:off x="9598646" y="4971596"/>
              <a:ext cx="6641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</a:rPr>
                <a:t>After</a:t>
              </a:r>
              <a:endParaRPr lang="en-US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7B3B25-21D8-D08E-6E59-1C3A641CA25A}"/>
                  </a:ext>
                </a:extLst>
              </p:cNvPr>
              <p:cNvSpPr txBox="1"/>
              <p:nvPr/>
            </p:nvSpPr>
            <p:spPr>
              <a:xfrm>
                <a:off x="3083652" y="5409860"/>
                <a:ext cx="6435351" cy="353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600"/>
                  <a:t>KST</a:t>
                </a:r>
                <a:r>
                  <a:rPr lang="zh-CN" altLang="en-US" sz="1600"/>
                  <a:t> </a:t>
                </a:r>
                <a:r>
                  <a:rPr lang="en-US" altLang="zh-CN" sz="1600"/>
                  <a:t>+</a:t>
                </a:r>
                <a:r>
                  <a:rPr lang="zh-CN" altLang="en-US" sz="1600"/>
                  <a:t> </a:t>
                </a:r>
                <a:r>
                  <a:rPr lang="en-US" altLang="zh-CN" sz="1600" b="1"/>
                  <a:t>Polynomial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𝐼𝑚𝑝𝑟𝑜𝑣𝑒𝑚𝑒𝑛𝑡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10.14596149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−4.67833988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10.14596149</m:t>
                        </m:r>
                      </m:den>
                    </m:f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100=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53.89%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97B3B25-21D8-D08E-6E59-1C3A641CA2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3652" y="5409860"/>
                <a:ext cx="6435351" cy="353366"/>
              </a:xfrm>
              <a:prstGeom prst="rect">
                <a:avLst/>
              </a:prstGeom>
              <a:blipFill>
                <a:blip r:embed="rId8"/>
                <a:stretch>
                  <a:fillRect l="-1989" t="-1724" b="-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4263D3-FE90-62B7-E711-D03C91434920}"/>
                  </a:ext>
                </a:extLst>
              </p:cNvPr>
              <p:cNvSpPr txBox="1"/>
              <p:nvPr/>
            </p:nvSpPr>
            <p:spPr>
              <a:xfrm>
                <a:off x="3304082" y="6022172"/>
                <a:ext cx="5883598" cy="3533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1600" b="0"/>
                  <a:t>KST</a:t>
                </a:r>
                <a:r>
                  <a:rPr lang="zh-CN" altLang="en-US" sz="1600" b="0"/>
                  <a:t> </a:t>
                </a:r>
                <a:r>
                  <a:rPr lang="en-US" altLang="zh-CN" sz="1600" b="0"/>
                  <a:t>+</a:t>
                </a:r>
                <a:r>
                  <a:rPr lang="zh-CN" altLang="en-US" sz="1600" b="0"/>
                  <a:t> </a:t>
                </a:r>
                <a:r>
                  <a:rPr lang="en-US" altLang="zh-CN" sz="1600" b="1"/>
                  <a:t>Spline</a:t>
                </a:r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𝐼𝑚𝑝𝑟𝑜𝑣𝑒𝑚𝑒𝑛𝑡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4.</m:t>
                        </m:r>
                        <m:r>
                          <a:rPr lang="zh-CN" alt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10980694−1.57957394</m:t>
                        </m:r>
                      </m:num>
                      <m:den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4.10980694</m:t>
                        </m:r>
                      </m:den>
                    </m:f>
                    <m:r>
                      <a:rPr lang="zh-CN" altLang="en-US" sz="1600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100=</m:t>
                    </m:r>
                    <m:r>
                      <a:rPr lang="en-US" altLang="zh-CN" sz="1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61.54%</m:t>
                    </m:r>
                  </m:oMath>
                </a14:m>
                <a:endParaRPr lang="en-US" sz="160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34263D3-FE90-62B7-E711-D03C91434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4082" y="6022172"/>
                <a:ext cx="5883598" cy="353366"/>
              </a:xfrm>
              <a:prstGeom prst="rect">
                <a:avLst/>
              </a:prstGeom>
              <a:blipFill>
                <a:blip r:embed="rId9"/>
                <a:stretch>
                  <a:fillRect l="-2073" t="-3448" b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6919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C722D6-7EAB-C5F9-2682-C23C6E0F2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030AFF-5441-C8CA-D545-B843D8DF7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6"/>
            <a:ext cx="5955126" cy="684948"/>
          </a:xfrm>
        </p:spPr>
        <p:txBody>
          <a:bodyPr>
            <a:normAutofit/>
          </a:bodyPr>
          <a:lstStyle/>
          <a:p>
            <a:r>
              <a:rPr lang="en-US" altLang="zh-CN" sz="3600"/>
              <a:t>Total</a:t>
            </a:r>
            <a:r>
              <a:rPr lang="zh-CN" altLang="en-US" sz="3600"/>
              <a:t> </a:t>
            </a:r>
            <a:r>
              <a:rPr lang="en-US" altLang="zh-CN" sz="3600"/>
              <a:t>Number</a:t>
            </a:r>
            <a:r>
              <a:rPr lang="zh-CN" altLang="en-US" sz="3600"/>
              <a:t> </a:t>
            </a:r>
            <a:r>
              <a:rPr lang="en-US" altLang="zh-CN" sz="3600"/>
              <a:t>of</a:t>
            </a:r>
            <a:r>
              <a:rPr lang="zh-CN" altLang="en-US" sz="3600"/>
              <a:t> </a:t>
            </a:r>
            <a:r>
              <a:rPr lang="en-US" altLang="zh-CN" sz="3600"/>
              <a:t>Parameters</a:t>
            </a:r>
            <a:endParaRPr lang="en-US" sz="3600"/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C97DD21-7D78-D9CE-3C07-B872892D8A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8478597"/>
              </p:ext>
            </p:extLst>
          </p:nvPr>
        </p:nvGraphicFramePr>
        <p:xfrm>
          <a:off x="887593" y="2743131"/>
          <a:ext cx="420760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1502">
                  <a:extLst>
                    <a:ext uri="{9D8B030D-6E8A-4147-A177-3AD203B41FA5}">
                      <a16:colId xmlns:a16="http://schemas.microsoft.com/office/drawing/2014/main" val="1534365435"/>
                    </a:ext>
                  </a:extLst>
                </a:gridCol>
                <a:gridCol w="1059242">
                  <a:extLst>
                    <a:ext uri="{9D8B030D-6E8A-4147-A177-3AD203B41FA5}">
                      <a16:colId xmlns:a16="http://schemas.microsoft.com/office/drawing/2014/main" val="1577800327"/>
                    </a:ext>
                  </a:extLst>
                </a:gridCol>
                <a:gridCol w="1113263">
                  <a:extLst>
                    <a:ext uri="{9D8B030D-6E8A-4147-A177-3AD203B41FA5}">
                      <a16:colId xmlns:a16="http://schemas.microsoft.com/office/drawing/2014/main" val="2759771126"/>
                    </a:ext>
                  </a:extLst>
                </a:gridCol>
                <a:gridCol w="793595">
                  <a:extLst>
                    <a:ext uri="{9D8B030D-6E8A-4147-A177-3AD203B41FA5}">
                      <a16:colId xmlns:a16="http://schemas.microsoft.com/office/drawing/2014/main" val="13267502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452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weight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16384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10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bias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128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908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256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16512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129</a:t>
                      </a:r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2704737"/>
                  </a:ext>
                </a:extLst>
              </a:tr>
            </a:tbl>
          </a:graphicData>
        </a:graphic>
      </p:graphicFrame>
      <p:grpSp>
        <p:nvGrpSpPr>
          <p:cNvPr id="30" name="Group 29">
            <a:extLst>
              <a:ext uri="{FF2B5EF4-FFF2-40B4-BE49-F238E27FC236}">
                <a16:creationId xmlns:a16="http://schemas.microsoft.com/office/drawing/2014/main" id="{98BBAFAE-256E-41E7-707C-0089D62764EC}"/>
              </a:ext>
            </a:extLst>
          </p:cNvPr>
          <p:cNvGrpSpPr/>
          <p:nvPr/>
        </p:nvGrpSpPr>
        <p:grpSpPr>
          <a:xfrm>
            <a:off x="1919106" y="1458284"/>
            <a:ext cx="2982938" cy="2733398"/>
            <a:chOff x="1466411" y="527803"/>
            <a:chExt cx="2982938" cy="2733398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CF1458-0D22-79AC-DC29-C0218426BCE1}"/>
                </a:ext>
              </a:extLst>
            </p:cNvPr>
            <p:cNvSpPr txBox="1"/>
            <p:nvPr/>
          </p:nvSpPr>
          <p:spPr>
            <a:xfrm>
              <a:off x="2201227" y="527803"/>
              <a:ext cx="8819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/>
                <a:t>MLP</a:t>
              </a:r>
              <a:endParaRPr lang="en-US" sz="2800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89B4A5-FD6F-2D36-7C71-82FD1433CB3F}"/>
                </a:ext>
              </a:extLst>
            </p:cNvPr>
            <p:cNvSpPr txBox="1"/>
            <p:nvPr/>
          </p:nvSpPr>
          <p:spPr>
            <a:xfrm>
              <a:off x="1466411" y="975976"/>
              <a:ext cx="2140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/>
                <a:t>[1,</a:t>
              </a:r>
              <a:r>
                <a:rPr lang="zh-CN" altLang="en-US" sz="2400"/>
                <a:t> </a:t>
              </a:r>
              <a:r>
                <a:rPr lang="en-US" altLang="zh-CN" sz="2400"/>
                <a:t>128,</a:t>
              </a:r>
              <a:r>
                <a:rPr lang="zh-CN" altLang="en-US" sz="2400"/>
                <a:t> </a:t>
              </a:r>
              <a:r>
                <a:rPr lang="en-US" altLang="zh-CN" sz="2400"/>
                <a:t>128,</a:t>
              </a:r>
              <a:r>
                <a:rPr lang="zh-CN" altLang="en-US" sz="2400"/>
                <a:t> </a:t>
              </a:r>
              <a:r>
                <a:rPr lang="en-US" altLang="zh-CN" sz="2400"/>
                <a:t>1]</a:t>
              </a:r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AAD2CA4-636F-3A72-27CF-CC27E5F65C65}"/>
                </a:ext>
              </a:extLst>
            </p:cNvPr>
            <p:cNvGrpSpPr/>
            <p:nvPr/>
          </p:nvGrpSpPr>
          <p:grpSpPr>
            <a:xfrm>
              <a:off x="2001173" y="2354275"/>
              <a:ext cx="400110" cy="906926"/>
              <a:chOff x="2001173" y="2354275"/>
              <a:chExt cx="400110" cy="90692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2296F28-7E50-1332-EA9F-5AD24B37AB13}"/>
                  </a:ext>
                </a:extLst>
              </p:cNvPr>
              <p:cNvSpPr txBox="1"/>
              <p:nvPr/>
            </p:nvSpPr>
            <p:spPr>
              <a:xfrm>
                <a:off x="2040767" y="235427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solidFill>
                      <a:srgbClr val="FF0000"/>
                    </a:solidFill>
                  </a:rPr>
                  <a:t>+</a:t>
                </a:r>
                <a:endParaRPr lang="en-US" sz="20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60EC848-981D-C427-85C3-7DC8EE2F72DB}"/>
                  </a:ext>
                </a:extLst>
              </p:cNvPr>
              <p:cNvSpPr txBox="1"/>
              <p:nvPr/>
            </p:nvSpPr>
            <p:spPr>
              <a:xfrm rot="5400000">
                <a:off x="1953395" y="2813314"/>
                <a:ext cx="4956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FF0000"/>
                    </a:solidFill>
                  </a:rPr>
                  <a:t>=</a:t>
                </a:r>
                <a:endParaRPr lang="en-US" sz="20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81DE87B-9E6F-C77A-DFCD-FC5BC94B9ACA}"/>
                </a:ext>
              </a:extLst>
            </p:cNvPr>
            <p:cNvGrpSpPr/>
            <p:nvPr/>
          </p:nvGrpSpPr>
          <p:grpSpPr>
            <a:xfrm>
              <a:off x="3091215" y="2354275"/>
              <a:ext cx="400110" cy="906926"/>
              <a:chOff x="2001173" y="2354275"/>
              <a:chExt cx="400110" cy="90692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C92A54C-A17B-C267-0CDD-CFC874A03699}"/>
                  </a:ext>
                </a:extLst>
              </p:cNvPr>
              <p:cNvSpPr txBox="1"/>
              <p:nvPr/>
            </p:nvSpPr>
            <p:spPr>
              <a:xfrm>
                <a:off x="2040767" y="235427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solidFill>
                      <a:srgbClr val="FF0000"/>
                    </a:solidFill>
                  </a:rPr>
                  <a:t>+</a:t>
                </a:r>
                <a:endParaRPr lang="en-US" sz="20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58AA602-1DD3-CE84-35BA-1C655520FCA1}"/>
                  </a:ext>
                </a:extLst>
              </p:cNvPr>
              <p:cNvSpPr txBox="1"/>
              <p:nvPr/>
            </p:nvSpPr>
            <p:spPr>
              <a:xfrm rot="5400000">
                <a:off x="1953395" y="2813314"/>
                <a:ext cx="4956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FF0000"/>
                    </a:solidFill>
                  </a:rPr>
                  <a:t>=</a:t>
                </a:r>
                <a:endParaRPr lang="en-US" sz="200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C6223A1-0851-68C8-4F29-06C585EDEFC2}"/>
                </a:ext>
              </a:extLst>
            </p:cNvPr>
            <p:cNvGrpSpPr/>
            <p:nvPr/>
          </p:nvGrpSpPr>
          <p:grpSpPr>
            <a:xfrm>
              <a:off x="4049239" y="2354275"/>
              <a:ext cx="400110" cy="906926"/>
              <a:chOff x="2001173" y="2354275"/>
              <a:chExt cx="400110" cy="906926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C1AB1F1-3B1A-871E-AC02-427BDFC45181}"/>
                  </a:ext>
                </a:extLst>
              </p:cNvPr>
              <p:cNvSpPr txBox="1"/>
              <p:nvPr/>
            </p:nvSpPr>
            <p:spPr>
              <a:xfrm>
                <a:off x="2040767" y="2354275"/>
                <a:ext cx="3209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>
                    <a:solidFill>
                      <a:srgbClr val="FF0000"/>
                    </a:solidFill>
                  </a:rPr>
                  <a:t>+</a:t>
                </a:r>
                <a:endParaRPr lang="en-US" sz="2000" b="1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DBBCEDF-F0C0-C7D1-442F-E21893705A96}"/>
                  </a:ext>
                </a:extLst>
              </p:cNvPr>
              <p:cNvSpPr txBox="1"/>
              <p:nvPr/>
            </p:nvSpPr>
            <p:spPr>
              <a:xfrm rot="5400000">
                <a:off x="1953395" y="2813314"/>
                <a:ext cx="4956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>
                    <a:solidFill>
                      <a:srgbClr val="FF0000"/>
                    </a:solidFill>
                  </a:rPr>
                  <a:t>=</a:t>
                </a:r>
                <a:endParaRPr lang="en-US" sz="20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6BA02BBA-CEB1-58F5-3A7D-28FF6A93A05E}"/>
              </a:ext>
            </a:extLst>
          </p:cNvPr>
          <p:cNvSpPr txBox="1"/>
          <p:nvPr/>
        </p:nvSpPr>
        <p:spPr>
          <a:xfrm>
            <a:off x="972880" y="4833410"/>
            <a:ext cx="37844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Total</a:t>
            </a:r>
            <a:r>
              <a:rPr lang="zh-CN" altLang="en-US"/>
              <a:t> </a:t>
            </a:r>
            <a:r>
              <a:rPr lang="en-US" altLang="zh-CN"/>
              <a:t>number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parameters</a:t>
            </a:r>
            <a:r>
              <a:rPr lang="zh-CN" altLang="en-US"/>
              <a:t> </a:t>
            </a:r>
            <a:r>
              <a:rPr lang="en-US" altLang="zh-CN"/>
              <a:t>for</a:t>
            </a:r>
            <a:r>
              <a:rPr lang="zh-CN" altLang="en-US"/>
              <a:t> </a:t>
            </a:r>
            <a:r>
              <a:rPr lang="en-US" altLang="zh-CN"/>
              <a:t>MLP:</a:t>
            </a:r>
          </a:p>
          <a:p>
            <a:r>
              <a:rPr lang="en-US" altLang="zh-CN"/>
              <a:t>	256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16512</a:t>
            </a:r>
            <a:r>
              <a:rPr lang="zh-CN" altLang="en-US"/>
              <a:t>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/>
              <a:t>129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16897</a:t>
            </a:r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BB1A44-142A-A858-3899-A52FFE01857E}"/>
              </a:ext>
            </a:extLst>
          </p:cNvPr>
          <p:cNvSpPr txBox="1"/>
          <p:nvPr/>
        </p:nvSpPr>
        <p:spPr>
          <a:xfrm>
            <a:off x="6523329" y="1352478"/>
            <a:ext cx="523425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800" b="1"/>
              <a:t>KST</a:t>
            </a:r>
            <a:r>
              <a:rPr lang="zh-CN" altLang="en-US" sz="2800" b="1"/>
              <a:t> </a:t>
            </a:r>
            <a:r>
              <a:rPr lang="en-US" altLang="zh-CN" sz="2800" b="1"/>
              <a:t>+</a:t>
            </a:r>
            <a:r>
              <a:rPr lang="zh-CN" altLang="en-US" sz="2800" b="1"/>
              <a:t> </a:t>
            </a:r>
            <a:r>
              <a:rPr lang="en-US" altLang="zh-CN" sz="2800" b="1"/>
              <a:t>Spline</a:t>
            </a:r>
            <a:r>
              <a:rPr lang="zh-CN" altLang="en-US" sz="2800" b="1"/>
              <a:t> </a:t>
            </a:r>
            <a:r>
              <a:rPr lang="en-US" altLang="zh-CN" sz="2800" b="1"/>
              <a:t>/</a:t>
            </a:r>
            <a:r>
              <a:rPr lang="zh-CN" altLang="en-US" sz="2800" b="1"/>
              <a:t> </a:t>
            </a:r>
            <a:r>
              <a:rPr lang="en-US" altLang="zh-CN" sz="2800" b="1"/>
              <a:t>KST</a:t>
            </a:r>
            <a:r>
              <a:rPr lang="zh-CN" altLang="en-US" sz="2800" b="1"/>
              <a:t> </a:t>
            </a:r>
            <a:r>
              <a:rPr lang="en-US" altLang="zh-CN" sz="2800" b="1"/>
              <a:t>+</a:t>
            </a:r>
            <a:r>
              <a:rPr lang="zh-CN" altLang="en-US" sz="2800" b="1"/>
              <a:t> </a:t>
            </a:r>
            <a:r>
              <a:rPr lang="en-US" altLang="zh-CN" sz="2800" b="1"/>
              <a:t>Polynomial</a:t>
            </a:r>
          </a:p>
          <a:p>
            <a:pPr algn="ctr"/>
            <a:r>
              <a:rPr lang="en-US" altLang="zh-CN" sz="2400"/>
              <a:t>[1,</a:t>
            </a:r>
            <a:r>
              <a:rPr lang="zh-CN" altLang="en-US" sz="2400"/>
              <a:t> </a:t>
            </a:r>
            <a:r>
              <a:rPr lang="en-US" altLang="zh-CN" sz="2400"/>
              <a:t>20,</a:t>
            </a:r>
            <a:r>
              <a:rPr lang="zh-CN" altLang="en-US" sz="2400"/>
              <a:t> </a:t>
            </a:r>
            <a:r>
              <a:rPr lang="en-US" altLang="zh-CN" sz="2400"/>
              <a:t>20,</a:t>
            </a:r>
            <a:r>
              <a:rPr lang="zh-CN" altLang="en-US" sz="2400"/>
              <a:t> </a:t>
            </a:r>
            <a:r>
              <a:rPr lang="en-US" altLang="zh-CN" sz="2400"/>
              <a:t>1]</a:t>
            </a:r>
            <a:endParaRPr lang="en-US" sz="240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65F9D77-BF47-7BFD-19EB-1F65700E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7051" y="2200806"/>
            <a:ext cx="2635843" cy="2568009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87D2796-4250-1611-1EEC-F6127BBBFA3F}"/>
              </a:ext>
            </a:extLst>
          </p:cNvPr>
          <p:cNvSpPr txBox="1"/>
          <p:nvPr/>
        </p:nvSpPr>
        <p:spPr>
          <a:xfrm>
            <a:off x="7512910" y="4710299"/>
            <a:ext cx="28841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/>
              <a:t>KST</a:t>
            </a:r>
            <a:r>
              <a:rPr lang="zh-CN" altLang="en-US" sz="1000"/>
              <a:t> </a:t>
            </a:r>
            <a:r>
              <a:rPr lang="en-US" altLang="zh-CN" sz="1000"/>
              <a:t>image:</a:t>
            </a:r>
            <a:r>
              <a:rPr lang="zh-CN" altLang="en-US" sz="1000"/>
              <a:t> </a:t>
            </a:r>
            <a:r>
              <a:rPr lang="en-US" altLang="zh-CN" sz="1000">
                <a:hlinkClick r:id="rId3"/>
              </a:rPr>
              <a:t>https://github.com/team-daniel/KAN</a:t>
            </a:r>
            <a:r>
              <a:rPr lang="zh-CN" altLang="en-US" sz="1000"/>
              <a:t> </a:t>
            </a:r>
            <a:endParaRPr lang="en-US" sz="10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DBE51F6-B0F0-C105-3390-8D314DCD8BBD}"/>
              </a:ext>
            </a:extLst>
          </p:cNvPr>
          <p:cNvGrpSpPr/>
          <p:nvPr/>
        </p:nvGrpSpPr>
        <p:grpSpPr>
          <a:xfrm>
            <a:off x="6383221" y="5019303"/>
            <a:ext cx="5143500" cy="876300"/>
            <a:chOff x="6383221" y="5019303"/>
            <a:chExt cx="5143500" cy="876300"/>
          </a:xfrm>
        </p:grpSpPr>
        <p:pic>
          <p:nvPicPr>
            <p:cNvPr id="36" name="Picture 35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ACA8502F-981F-1D04-167F-24E95AAB27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3221" y="5019303"/>
              <a:ext cx="5143500" cy="876300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BF1A105-6331-D3C1-954E-9745B2BE3895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20" y="5328138"/>
              <a:ext cx="1724465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DF2A45A-3AA4-F3CB-9633-83CC4F8D3E6C}"/>
                </a:ext>
              </a:extLst>
            </p:cNvPr>
            <p:cNvCxnSpPr>
              <a:cxnSpLocks/>
            </p:cNvCxnSpPr>
            <p:nvPr/>
          </p:nvCxnSpPr>
          <p:spPr>
            <a:xfrm>
              <a:off x="9265919" y="5576332"/>
              <a:ext cx="208788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DE91CD8-0D62-2726-FCBE-2A736464947A}"/>
              </a:ext>
            </a:extLst>
          </p:cNvPr>
          <p:cNvCxnSpPr>
            <a:cxnSpLocks/>
          </p:cNvCxnSpPr>
          <p:nvPr/>
        </p:nvCxnSpPr>
        <p:spPr>
          <a:xfrm>
            <a:off x="3970147" y="5405199"/>
            <a:ext cx="59750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083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03CC8B-0841-EDB9-5B8F-C04E84AC198A}"/>
              </a:ext>
            </a:extLst>
          </p:cNvPr>
          <p:cNvSpPr txBox="1"/>
          <p:nvPr/>
        </p:nvSpPr>
        <p:spPr>
          <a:xfrm>
            <a:off x="0" y="0"/>
            <a:ext cx="4971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/>
              <a:t>Results</a:t>
            </a:r>
            <a:r>
              <a:rPr lang="zh-CN" altLang="en-US" sz="2800"/>
              <a:t> </a:t>
            </a:r>
            <a:r>
              <a:rPr lang="en-US" altLang="zh-CN" sz="2800"/>
              <a:t>–</a:t>
            </a:r>
            <a:r>
              <a:rPr lang="zh-CN" altLang="en-US" sz="2800"/>
              <a:t> </a:t>
            </a:r>
            <a:r>
              <a:rPr lang="en-US" altLang="zh-CN" sz="2800"/>
              <a:t>Total Simulation</a:t>
            </a:r>
            <a:r>
              <a:rPr lang="zh-CN" altLang="en-US" sz="2800"/>
              <a:t> </a:t>
            </a:r>
            <a:r>
              <a:rPr lang="en-US" altLang="zh-CN" sz="2800"/>
              <a:t>Time</a:t>
            </a:r>
            <a:endParaRPr lang="en-US" sz="28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E3D674BA-EF66-58D2-D681-EA01090459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0467982"/>
              </p:ext>
            </p:extLst>
          </p:nvPr>
        </p:nvGraphicFramePr>
        <p:xfrm>
          <a:off x="1965960" y="497800"/>
          <a:ext cx="8541780" cy="817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3795518488"/>
                    </a:ext>
                  </a:extLst>
                </a:gridCol>
                <a:gridCol w="2426078">
                  <a:extLst>
                    <a:ext uri="{9D8B030D-6E8A-4147-A177-3AD203B41FA5}">
                      <a16:colId xmlns:a16="http://schemas.microsoft.com/office/drawing/2014/main" val="1979064867"/>
                    </a:ext>
                  </a:extLst>
                </a:gridCol>
                <a:gridCol w="2834692">
                  <a:extLst>
                    <a:ext uri="{9D8B030D-6E8A-4147-A177-3AD203B41FA5}">
                      <a16:colId xmlns:a16="http://schemas.microsoft.com/office/drawing/2014/main" val="1278476043"/>
                    </a:ext>
                  </a:extLst>
                </a:gridCol>
                <a:gridCol w="2000850">
                  <a:extLst>
                    <a:ext uri="{9D8B030D-6E8A-4147-A177-3AD203B41FA5}">
                      <a16:colId xmlns:a16="http://schemas.microsoft.com/office/drawing/2014/main" val="44023331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 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Adam Simulation Time (second)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effectLst/>
                        </a:rPr>
                        <a:t>LBFGS Simulation Time (second)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Total Simulation Time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4991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MLP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2</a:t>
                      </a:r>
                      <a:r>
                        <a:rPr lang="en-US" altLang="zh-CN" sz="1200" u="none" strike="noStrike">
                          <a:effectLst/>
                        </a:rPr>
                        <a:t>7.7125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35.1537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62.8662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65397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KST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+</a:t>
                      </a:r>
                      <a:r>
                        <a:rPr lang="zh-CN" alt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</a:t>
                      </a:r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Polynomial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5</a:t>
                      </a:r>
                      <a:r>
                        <a:rPr lang="en-US" altLang="zh-CN" sz="1200" u="none" strike="noStrike">
                          <a:effectLst/>
                        </a:rPr>
                        <a:t>4</a:t>
                      </a:r>
                      <a:r>
                        <a:rPr lang="en-US" sz="1200" u="none" strike="noStrike">
                          <a:effectLst/>
                        </a:rPr>
                        <a:t>.</a:t>
                      </a:r>
                      <a:r>
                        <a:rPr lang="en-US" altLang="zh-CN" sz="1200" u="none" strike="noStrike">
                          <a:effectLst/>
                        </a:rPr>
                        <a:t>5825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99.7822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154.3647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7593396"/>
                  </a:ext>
                </a:extLst>
              </a:tr>
              <a:tr h="2081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u="none" strike="noStrike">
                          <a:effectLst/>
                        </a:rPr>
                        <a:t>K</a:t>
                      </a:r>
                      <a:r>
                        <a:rPr lang="en-US" altLang="zh-CN" sz="1200" u="none" strike="noStrike">
                          <a:effectLst/>
                        </a:rPr>
                        <a:t>ST</a:t>
                      </a:r>
                      <a:r>
                        <a:rPr lang="zh-CN" altLang="en-US" sz="1200" u="none" strike="noStrike">
                          <a:effectLst/>
                        </a:rPr>
                        <a:t> </a:t>
                      </a:r>
                      <a:r>
                        <a:rPr lang="en-US" altLang="zh-CN" sz="1200" u="none" strike="noStrike">
                          <a:effectLst/>
                        </a:rPr>
                        <a:t>+</a:t>
                      </a:r>
                      <a:r>
                        <a:rPr lang="zh-CN" altLang="en-US" sz="1200" u="none" strike="noStrike">
                          <a:effectLst/>
                        </a:rPr>
                        <a:t> </a:t>
                      </a:r>
                      <a:r>
                        <a:rPr lang="en-US" altLang="zh-CN" sz="1200" u="none" strike="noStrike">
                          <a:effectLst/>
                        </a:rPr>
                        <a:t>Spline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146.2388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135.8480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282.0868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7735478"/>
                  </a:ext>
                </a:extLst>
              </a:tr>
            </a:tbl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7B480F0-22C7-DCB9-45A7-3913454110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7710823"/>
              </p:ext>
            </p:extLst>
          </p:nvPr>
        </p:nvGraphicFramePr>
        <p:xfrm>
          <a:off x="1612644" y="1402240"/>
          <a:ext cx="9248412" cy="4685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8338B4-6A81-FA9C-466D-711CD4876F09}"/>
                  </a:ext>
                </a:extLst>
              </p:cNvPr>
              <p:cNvSpPr txBox="1"/>
              <p:nvPr/>
            </p:nvSpPr>
            <p:spPr>
              <a:xfrm>
                <a:off x="3125004" y="6173991"/>
                <a:ext cx="6223691" cy="52597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𝑇𝑖𝑚𝑒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𝐼𝑚𝑝𝑟𝑜𝑣𝑒𝑚𝑒𝑛𝑡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282.0868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−154.3647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282.0868</m:t>
                          </m:r>
                        </m:den>
                      </m:f>
                      <m:r>
                        <a:rPr lang="zh-CN" alt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100=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45.27%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8338B4-6A81-FA9C-466D-711CD4876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004" y="6173991"/>
                <a:ext cx="6223691" cy="5259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759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8BCB4-020E-1502-B2D3-D1327F7EBD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FEE815-760F-2DF5-C52B-500D1EB3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B77FD-152F-F1AB-EA3C-8CF818571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409" y="133460"/>
            <a:ext cx="3507978" cy="757505"/>
          </a:xfr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778C12-F274-91BE-69A2-51AA829D2EAB}"/>
              </a:ext>
            </a:extLst>
          </p:cNvPr>
          <p:cNvSpPr txBox="1"/>
          <p:nvPr/>
        </p:nvSpPr>
        <p:spPr>
          <a:xfrm>
            <a:off x="342095" y="1388905"/>
            <a:ext cx="11507810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The use of </a:t>
            </a:r>
            <a:r>
              <a:rPr lang="en-US" sz="2400" b="1"/>
              <a:t>Adam</a:t>
            </a:r>
            <a:r>
              <a:rPr lang="en-US" sz="2400"/>
              <a:t> in conjunction with </a:t>
            </a:r>
            <a:r>
              <a:rPr lang="en-US" sz="2400" b="1"/>
              <a:t>L-BFGS</a:t>
            </a:r>
            <a:r>
              <a:rPr lang="en-US" sz="2400"/>
              <a:t> significantly shortens the learning process for K</a:t>
            </a:r>
            <a:r>
              <a:rPr lang="en-US" altLang="zh-CN" sz="2400"/>
              <a:t>ST</a:t>
            </a:r>
            <a:r>
              <a:rPr lang="en-US" sz="2400"/>
              <a:t> and improves model accuracy. This combination leverages the fast convergence of Adam in early stages and the fine-tuning capability of L-BFGS, making training more efficient and yielding better results</a:t>
            </a:r>
          </a:p>
          <a:p>
            <a:endParaRPr lang="en-US" sz="2400"/>
          </a:p>
          <a:p>
            <a:r>
              <a:rPr lang="en-US" sz="2400"/>
              <a:t>Using KST</a:t>
            </a:r>
            <a:r>
              <a:rPr lang="en-US" sz="2400" b="1"/>
              <a:t> </a:t>
            </a:r>
            <a:r>
              <a:rPr lang="en-US" sz="2400"/>
              <a:t>with a </a:t>
            </a:r>
            <a:r>
              <a:rPr lang="en-US" sz="2400" b="1"/>
              <a:t>polynomial</a:t>
            </a:r>
            <a:r>
              <a:rPr lang="en-US" sz="2400"/>
              <a:t> fit reduces computational time by approximately 45% compared to using </a:t>
            </a:r>
            <a:r>
              <a:rPr lang="en-US" sz="2400" b="1"/>
              <a:t>spline</a:t>
            </a:r>
            <a:r>
              <a:rPr lang="en-US" sz="2400"/>
              <a:t> fitting, while achieving comparable accuracy.</a:t>
            </a:r>
          </a:p>
          <a:p>
            <a:endParaRPr lang="en-US" sz="2400"/>
          </a:p>
          <a:p>
            <a:pPr algn="l"/>
            <a:r>
              <a:rPr lang="en-US" sz="2400"/>
              <a:t>K</a:t>
            </a:r>
            <a:r>
              <a:rPr lang="en-US" altLang="zh-CN" sz="2400"/>
              <a:t>ST</a:t>
            </a:r>
            <a:r>
              <a:rPr lang="en-US" sz="2400"/>
              <a:t> can reach accuracy levels similar to traditional MLP, </a:t>
            </a:r>
            <a:r>
              <a:rPr lang="en-US" altLang="zh-CN" sz="2400"/>
              <a:t>but</a:t>
            </a:r>
            <a:r>
              <a:rPr lang="zh-CN" altLang="en-US" sz="2400"/>
              <a:t> </a:t>
            </a:r>
            <a:r>
              <a:rPr lang="en-US" sz="2400"/>
              <a:t>it still requires a </a:t>
            </a:r>
            <a:r>
              <a:rPr lang="en-US" sz="2400" b="1"/>
              <a:t>longer</a:t>
            </a:r>
            <a:r>
              <a:rPr lang="en-US" sz="2400"/>
              <a:t> training period.</a:t>
            </a:r>
          </a:p>
        </p:txBody>
      </p:sp>
    </p:spTree>
    <p:extLst>
      <p:ext uri="{BB962C8B-B14F-4D97-AF65-F5344CB8AC3E}">
        <p14:creationId xmlns:p14="http://schemas.microsoft.com/office/powerpoint/2010/main" val="2715137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D3EAE-1922-75DE-40BA-2EB0B5FAC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379EDAE-7E57-4487-642F-DF852D4CD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599611" cy="731520"/>
          </a:xfrm>
        </p:spPr>
        <p:txBody>
          <a:bodyPr/>
          <a:lstStyle/>
          <a:p>
            <a:r>
              <a:rPr lang="en-US" altLang="zh-CN"/>
              <a:t>Possible</a:t>
            </a:r>
            <a:r>
              <a:rPr lang="zh-CN" altLang="en-US"/>
              <a:t> </a:t>
            </a:r>
            <a:r>
              <a:rPr lang="en-US" altLang="zh-CN"/>
              <a:t>Future</a:t>
            </a:r>
            <a:r>
              <a:rPr lang="zh-CN" altLang="en-US"/>
              <a:t> </a:t>
            </a:r>
            <a:r>
              <a:rPr lang="en-US" altLang="zh-CN"/>
              <a:t>Work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7747B8-65FB-CDB6-AAEB-514EB392439A}"/>
              </a:ext>
            </a:extLst>
          </p:cNvPr>
          <p:cNvSpPr txBox="1"/>
          <p:nvPr/>
        </p:nvSpPr>
        <p:spPr>
          <a:xfrm>
            <a:off x="1663953" y="2182505"/>
            <a:ext cx="931113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/>
              <a:t>Modify</a:t>
            </a:r>
            <a:r>
              <a:rPr lang="zh-CN" altLang="en-US" sz="2400" b="1"/>
              <a:t> </a:t>
            </a:r>
            <a:r>
              <a:rPr lang="en-US" altLang="zh-CN" sz="2400" b="1"/>
              <a:t>KST</a:t>
            </a:r>
            <a:r>
              <a:rPr lang="zh-CN" altLang="en-US" sz="2400" b="1"/>
              <a:t> </a:t>
            </a:r>
            <a:r>
              <a:rPr lang="en-US" altLang="zh-CN" sz="2400" b="1"/>
              <a:t>to</a:t>
            </a:r>
            <a:r>
              <a:rPr lang="zh-CN" altLang="en-US" sz="2400" b="1"/>
              <a:t> </a:t>
            </a:r>
            <a:r>
              <a:rPr lang="en-US" altLang="zh-CN" sz="2400" b="1"/>
              <a:t>run</a:t>
            </a:r>
            <a:r>
              <a:rPr lang="zh-CN" altLang="en-US" sz="2400" b="1"/>
              <a:t> </a:t>
            </a:r>
            <a:r>
              <a:rPr lang="en-US" altLang="zh-CN" sz="2400" b="1"/>
              <a:t>on</a:t>
            </a:r>
            <a:r>
              <a:rPr lang="zh-CN" altLang="en-US" sz="2400" b="1"/>
              <a:t> </a:t>
            </a:r>
            <a:r>
              <a:rPr lang="en-US" altLang="zh-CN" sz="2400" b="1"/>
              <a:t>GPU</a:t>
            </a:r>
            <a:r>
              <a:rPr lang="zh-CN" altLang="en-US" sz="2400" b="1"/>
              <a:t> </a:t>
            </a:r>
            <a:r>
              <a:rPr lang="en-US" altLang="zh-CN" sz="2400" b="1"/>
              <a:t>(can</a:t>
            </a:r>
            <a:r>
              <a:rPr lang="zh-CN" altLang="en-US" sz="2400" b="1"/>
              <a:t> </a:t>
            </a:r>
            <a:r>
              <a:rPr lang="en-US" altLang="zh-CN" sz="2400" b="1"/>
              <a:t>run</a:t>
            </a:r>
            <a:r>
              <a:rPr lang="zh-CN" altLang="en-US" sz="2400" b="1"/>
              <a:t> </a:t>
            </a:r>
            <a:r>
              <a:rPr lang="en-US" altLang="zh-CN" sz="2400" b="1"/>
              <a:t>on</a:t>
            </a:r>
            <a:r>
              <a:rPr lang="zh-CN" altLang="en-US" sz="2400" b="1"/>
              <a:t> </a:t>
            </a:r>
            <a:r>
              <a:rPr lang="en-US" altLang="zh-CN" sz="2400" b="1"/>
              <a:t>GPU,</a:t>
            </a:r>
            <a:r>
              <a:rPr lang="zh-CN" altLang="en-US" sz="2400" b="1"/>
              <a:t> </a:t>
            </a:r>
            <a:r>
              <a:rPr lang="en-US" altLang="zh-CN" sz="2400" b="1"/>
              <a:t>but</a:t>
            </a:r>
            <a:r>
              <a:rPr lang="zh-CN" altLang="en-US" sz="2400" b="1"/>
              <a:t> </a:t>
            </a:r>
            <a:r>
              <a:rPr lang="en-US" altLang="zh-CN" sz="2400" b="1"/>
              <a:t>slower</a:t>
            </a:r>
            <a:r>
              <a:rPr lang="zh-CN" altLang="en-US" sz="2400" b="1"/>
              <a:t> </a:t>
            </a:r>
            <a:r>
              <a:rPr lang="en-US" altLang="zh-CN" sz="2400" b="1"/>
              <a:t>than</a:t>
            </a:r>
            <a:r>
              <a:rPr lang="zh-CN" altLang="en-US" sz="2400" b="1"/>
              <a:t> </a:t>
            </a:r>
            <a:r>
              <a:rPr lang="en-US" altLang="zh-CN" sz="2400" b="1"/>
              <a:t>CPU)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/>
              <a:t>Optimize</a:t>
            </a:r>
            <a:r>
              <a:rPr lang="zh-CN" altLang="en-US" sz="2400" b="1"/>
              <a:t> </a:t>
            </a:r>
            <a:r>
              <a:rPr lang="en-US" altLang="zh-CN" sz="2400" b="1"/>
              <a:t>KST</a:t>
            </a:r>
            <a:r>
              <a:rPr lang="zh-CN" altLang="en-US" sz="2400" b="1"/>
              <a:t> </a:t>
            </a:r>
            <a:r>
              <a:rPr lang="en-US" altLang="zh-CN" sz="2400" b="1"/>
              <a:t>model</a:t>
            </a:r>
            <a:r>
              <a:rPr lang="zh-CN" altLang="en-US" sz="2400" b="1"/>
              <a:t> </a:t>
            </a:r>
            <a:r>
              <a:rPr lang="en-US" altLang="zh-CN" sz="2400" b="1"/>
              <a:t>by</a:t>
            </a:r>
            <a:r>
              <a:rPr lang="zh-CN" altLang="en-US" sz="2400" b="1"/>
              <a:t> </a:t>
            </a:r>
            <a:r>
              <a:rPr lang="en-US" altLang="zh-CN" sz="2400" b="1"/>
              <a:t>using</a:t>
            </a:r>
            <a:r>
              <a:rPr lang="zh-CN" altLang="en-US" sz="2400" b="1"/>
              <a:t> </a:t>
            </a:r>
            <a:r>
              <a:rPr lang="en-US" altLang="zh-CN" sz="2400" b="1"/>
              <a:t>hyperparameter</a:t>
            </a:r>
            <a:r>
              <a:rPr lang="zh-CN" altLang="en-US" sz="2400" b="1"/>
              <a:t> </a:t>
            </a:r>
            <a:r>
              <a:rPr lang="en-US" altLang="zh-CN" sz="2400" b="1"/>
              <a:t>tuning</a:t>
            </a:r>
            <a:r>
              <a:rPr lang="zh-CN" altLang="en-US" sz="2400" b="1"/>
              <a:t> </a:t>
            </a:r>
            <a:r>
              <a:rPr lang="en-US" altLang="zh-CN" sz="2400" b="1"/>
              <a:t>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b="1"/>
              <a:t>Embedding</a:t>
            </a:r>
            <a:r>
              <a:rPr lang="zh-CN" altLang="en-US" sz="2400" b="1"/>
              <a:t> </a:t>
            </a:r>
            <a:r>
              <a:rPr lang="en-US" altLang="zh-CN" sz="2400" b="1"/>
              <a:t>KST</a:t>
            </a:r>
            <a:r>
              <a:rPr lang="zh-CN" altLang="en-US" sz="2400" b="1"/>
              <a:t> </a:t>
            </a:r>
            <a:r>
              <a:rPr lang="en-US" altLang="zh-CN" sz="2400" b="1"/>
              <a:t>into</a:t>
            </a:r>
            <a:r>
              <a:rPr lang="zh-CN" altLang="en-US" sz="2400" b="1"/>
              <a:t> </a:t>
            </a:r>
            <a:r>
              <a:rPr lang="en-US" altLang="zh-CN" sz="2400" b="1"/>
              <a:t>Physics-Informed</a:t>
            </a:r>
            <a:r>
              <a:rPr lang="zh-CN" altLang="en-US" sz="2400" b="1"/>
              <a:t> </a:t>
            </a:r>
            <a:r>
              <a:rPr lang="en-US" altLang="zh-CN" sz="2400" b="1"/>
              <a:t>Neural</a:t>
            </a:r>
            <a:r>
              <a:rPr lang="zh-CN" altLang="en-US" sz="2400" b="1"/>
              <a:t> </a:t>
            </a:r>
            <a:r>
              <a:rPr lang="en-US" altLang="zh-CN" sz="2400" b="1"/>
              <a:t>Networks</a:t>
            </a:r>
            <a:r>
              <a:rPr lang="zh-CN" altLang="en-US" sz="2400" b="1"/>
              <a:t> </a:t>
            </a:r>
            <a:r>
              <a:rPr lang="en-US" altLang="zh-CN" sz="2400" b="1"/>
              <a:t>(PINNs)</a:t>
            </a:r>
          </a:p>
          <a:p>
            <a:endParaRPr lang="en-US" altLang="zh-CN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85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397961-48B6-8F0C-871B-8117C8451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F5344-7DC7-12E4-320A-0F8DFBEDF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C6ED8-C72B-042F-CFBD-6D589BD39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Bethell, D.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</a:rPr>
              <a:t>Demystifying Kolmogorov-Arnold Networks: A Beginner-Friendly Guide with Code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. Available at: </a:t>
            </a:r>
            <a:r>
              <a:rPr lang="en-US" sz="1800" b="0" i="0">
                <a:effectLst/>
                <a:hlinkClick r:id="rId2"/>
              </a:rPr>
              <a:t>https://daniel-bethell.co.uk/posts/kan/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​</a:t>
            </a:r>
            <a:endParaRPr lang="en-US" sz="1800" b="0" i="0" u="none" strike="noStrike">
              <a:solidFill>
                <a:srgbClr val="000000"/>
              </a:solidFill>
              <a:effectLst/>
            </a:endParaRPr>
          </a:p>
          <a:p>
            <a:r>
              <a:rPr lang="en-US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Wolfram Demonstrations Project. </a:t>
            </a:r>
            <a:r>
              <a:rPr lang="en-US" sz="1800" b="0" i="1" u="none" strike="noStrike">
                <a:solidFill>
                  <a:srgbClr val="000000"/>
                </a:solidFill>
                <a:effectLst/>
              </a:rPr>
              <a:t>B-Spline Curve with Knots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-webkit-standard"/>
              </a:rPr>
              <a:t>. Available at: </a:t>
            </a:r>
            <a:r>
              <a:rPr lang="en-US" sz="1800" b="0" i="0">
                <a:effectLst/>
                <a:hlinkClick r:id="rId3"/>
              </a:rPr>
              <a:t>https://demonstrations.wolfram.com/BSplineCurveWithKnots/</a:t>
            </a:r>
            <a:endParaRPr lang="en-US" sz="1800" b="0" i="0">
              <a:effectLst/>
            </a:endParaRPr>
          </a:p>
          <a:p>
            <a:r>
              <a:rPr lang="en-US" sz="1800" err="1"/>
              <a:t>SynodicMonth</a:t>
            </a:r>
            <a:r>
              <a:rPr lang="en-US" sz="1800"/>
              <a:t>, "ChebyKAN," GitHub repository, Available: </a:t>
            </a:r>
            <a:r>
              <a:rPr lang="en-US" sz="1800">
                <a:hlinkClick r:id="rId4"/>
              </a:rPr>
              <a:t>https://github.com/SynodicMonth/ChebyKAN/tree/5f7efdd18e749bcc99481bd87dc90bdeafb920d8</a:t>
            </a:r>
            <a:r>
              <a:rPr lang="en-US" sz="1800"/>
              <a:t>. [Accessed: Nov. 17, 2024].</a:t>
            </a:r>
          </a:p>
          <a:p>
            <a:r>
              <a:rPr lang="en-US" sz="1800" err="1"/>
              <a:t>Xiaoming</a:t>
            </a:r>
            <a:r>
              <a:rPr lang="en-US" sz="1800"/>
              <a:t>, "</a:t>
            </a:r>
            <a:r>
              <a:rPr lang="en-US" sz="1800" err="1"/>
              <a:t>PyKAN</a:t>
            </a:r>
            <a:r>
              <a:rPr lang="en-US" sz="1800"/>
              <a:t> Examples," Available: </a:t>
            </a:r>
            <a:r>
              <a:rPr lang="en-US" sz="1800">
                <a:hlinkClick r:id="rId5"/>
              </a:rPr>
              <a:t>https://kindxiaoming.github.io/pykan/examples.html</a:t>
            </a:r>
            <a:r>
              <a:rPr lang="en-US" sz="1800"/>
              <a:t>. [Accessed: Nov. 17, 2024].</a:t>
            </a:r>
            <a:endParaRPr lang="en-US" sz="1800" b="0" i="0">
              <a:effectLst/>
            </a:endParaRPr>
          </a:p>
          <a:p>
            <a:pPr marL="0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FECC25-685B-3459-3AD1-76CB461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325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860D-D04F-BE7C-1F9E-1985CD300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3796" y="2766218"/>
            <a:ext cx="2107205" cy="1325563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CACD1-B07E-A6D6-5887-C787E2794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123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1E91B-8801-6B41-95B1-8992925D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C40C3-25CB-50B7-A3B9-E5B50B09C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/>
              <a:t>Overview of </a:t>
            </a:r>
            <a:r>
              <a:rPr lang="en-US" b="1"/>
              <a:t>Kolmogorov Superposition Theorem </a:t>
            </a:r>
            <a:r>
              <a:rPr lang="en-US"/>
              <a:t>(KST)</a:t>
            </a:r>
          </a:p>
          <a:p>
            <a:r>
              <a:rPr lang="en-US"/>
              <a:t>Recap of </a:t>
            </a:r>
            <a:r>
              <a:rPr lang="en-US" b="1"/>
              <a:t>Multilayer Perceptron </a:t>
            </a:r>
            <a:r>
              <a:rPr lang="en-US"/>
              <a:t>(MLP)</a:t>
            </a:r>
          </a:p>
          <a:p>
            <a:r>
              <a:rPr lang="en-US" b="1"/>
              <a:t>Kolmogorov-Arnold Networks</a:t>
            </a:r>
            <a:r>
              <a:rPr lang="en-US"/>
              <a:t>: KST Applied</a:t>
            </a:r>
          </a:p>
          <a:p>
            <a:r>
              <a:rPr lang="en-US"/>
              <a:t>Challenges</a:t>
            </a:r>
          </a:p>
          <a:p>
            <a:r>
              <a:rPr lang="en-US"/>
              <a:t>6-Week Plan</a:t>
            </a:r>
          </a:p>
          <a:p>
            <a:r>
              <a:rPr lang="en-US"/>
              <a:t>Proposed Method &amp; Experiment Setup</a:t>
            </a:r>
          </a:p>
          <a:p>
            <a:r>
              <a:rPr lang="en-US"/>
              <a:t>Results</a:t>
            </a:r>
          </a:p>
          <a:p>
            <a:r>
              <a:rPr lang="en-US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5C84A3-2FDA-3D63-5503-308A342D4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64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54BC0-1005-BD55-443C-C6AB9F802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Kolmogorov Superposition Theorem (KST)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C31D4-ACEA-8CE5-8BEE-56CFCB38FE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0" u="none" strike="noStrike">
                <a:solidFill>
                  <a:srgbClr val="000000"/>
                </a:solidFill>
                <a:effectLst/>
              </a:rPr>
              <a:t>KST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 states that any multivariate continuous function can be </a:t>
            </a:r>
            <a:r>
              <a:rPr lang="en-US" b="0" i="1" u="none" strike="noStrike">
                <a:solidFill>
                  <a:srgbClr val="000000"/>
                </a:solidFill>
                <a:effectLst/>
              </a:rPr>
              <a:t>exactly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-webkit-standard"/>
              </a:rPr>
              <a:t> represented as a finite sum of compositions of continuous univariate functions.</a:t>
            </a:r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/>
          </a:p>
          <a:p>
            <a:r>
              <a:rPr lang="en-US"/>
              <a:t>Simplifies high-dimensional function approximation by reducing into univariate components.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662980-3E88-F952-E581-D8CC4FC7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F61AA2-BC09-28B5-0E85-C22B04FBDB17}"/>
                  </a:ext>
                </a:extLst>
              </p:cNvPr>
              <p:cNvSpPr txBox="1"/>
              <p:nvPr/>
            </p:nvSpPr>
            <p:spPr>
              <a:xfrm>
                <a:off x="1853865" y="2955698"/>
                <a:ext cx="8484269" cy="19103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</a:rPr>
                                        <m:t>ψ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nary>
                    </m:oMath>
                  </m:oMathPara>
                </a14:m>
                <a:endParaRPr lang="en-US" sz="2800"/>
              </a:p>
              <a:p>
                <a:r>
                  <a:rPr lang="en-US" sz="2800"/>
                  <a:t> 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DF61AA2-BC09-28B5-0E85-C22B04FBDB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3865" y="2955698"/>
                <a:ext cx="8484269" cy="19103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959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5190B-5AF0-1DDB-2065-C64C31DF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KST: Toy 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840CE1-412B-2009-18D9-9A70866EE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4</a:t>
            </a:fld>
            <a:endParaRPr lang="en-US"/>
          </a:p>
        </p:txBody>
      </p:sp>
      <p:pic>
        <p:nvPicPr>
          <p:cNvPr id="12" name="Content Placeholder 11" descr="A graph of a line&#10;&#10;Description automatically generated">
            <a:extLst>
              <a:ext uri="{FF2B5EF4-FFF2-40B4-BE49-F238E27FC236}">
                <a16:creationId xmlns:a16="http://schemas.microsoft.com/office/drawing/2014/main" id="{7422D2F3-8991-B6E2-7D89-8631ED707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99002"/>
            <a:ext cx="12013563" cy="3977255"/>
          </a:xfrm>
        </p:spPr>
      </p:pic>
    </p:spTree>
    <p:extLst>
      <p:ext uri="{BB962C8B-B14F-4D97-AF65-F5344CB8AC3E}">
        <p14:creationId xmlns:p14="http://schemas.microsoft.com/office/powerpoint/2010/main" val="208851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C0CAD-902F-599E-84E7-3AA2E1EFE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666611"/>
            <a:ext cx="2743200" cy="365125"/>
          </a:xfrm>
        </p:spPr>
        <p:txBody>
          <a:bodyPr/>
          <a:lstStyle/>
          <a:p>
            <a:fld id="{CB1E4CB7-CB13-4810-BF18-BE31AFC64F93}" type="slidenum">
              <a:rPr lang="en-US" smtClean="0"/>
              <a:t>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E57085-1FA8-CC88-E365-A1B2DC3F2FD0}"/>
              </a:ext>
            </a:extLst>
          </p:cNvPr>
          <p:cNvGrpSpPr/>
          <p:nvPr/>
        </p:nvGrpSpPr>
        <p:grpSpPr>
          <a:xfrm>
            <a:off x="7594841" y="672809"/>
            <a:ext cx="4255299" cy="710194"/>
            <a:chOff x="6419273" y="107487"/>
            <a:chExt cx="4255299" cy="839560"/>
          </a:xfrm>
        </p:grpSpPr>
        <p:pic>
          <p:nvPicPr>
            <p:cNvPr id="2" name="Picture 1" descr="A black and white math symbols&#10;&#10;Description automatically generated">
              <a:extLst>
                <a:ext uri="{FF2B5EF4-FFF2-40B4-BE49-F238E27FC236}">
                  <a16:creationId xmlns:a16="http://schemas.microsoft.com/office/drawing/2014/main" id="{62AA42F0-5059-8B86-3586-6E336DB06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5776" y="107487"/>
              <a:ext cx="2888796" cy="83956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BE87EA-8D99-B886-B354-F06823D3BEE0}"/>
                </a:ext>
              </a:extLst>
            </p:cNvPr>
            <p:cNvSpPr txBox="1"/>
            <p:nvPr/>
          </p:nvSpPr>
          <p:spPr>
            <a:xfrm>
              <a:off x="6419273" y="298928"/>
              <a:ext cx="1505797" cy="436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MLP</a:t>
              </a:r>
              <a:r>
                <a:rPr lang="zh-CN" altLang="en-US"/>
                <a:t> </a:t>
              </a:r>
              <a:r>
                <a:rPr lang="en-US" altLang="zh-CN"/>
                <a:t>formula:</a:t>
              </a:r>
              <a:endParaRPr lang="en-US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F428823-0259-5450-F1E1-4EBFBFE1222F}"/>
              </a:ext>
            </a:extLst>
          </p:cNvPr>
          <p:cNvGrpSpPr/>
          <p:nvPr/>
        </p:nvGrpSpPr>
        <p:grpSpPr>
          <a:xfrm>
            <a:off x="594719" y="1467876"/>
            <a:ext cx="11489426" cy="5012128"/>
            <a:chOff x="358255" y="1026600"/>
            <a:chExt cx="11489426" cy="5012128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BDA36ED-ED86-0E9B-808A-01294E223118}"/>
                </a:ext>
              </a:extLst>
            </p:cNvPr>
            <p:cNvGrpSpPr/>
            <p:nvPr/>
          </p:nvGrpSpPr>
          <p:grpSpPr>
            <a:xfrm>
              <a:off x="358255" y="1026600"/>
              <a:ext cx="11489426" cy="5012128"/>
              <a:chOff x="533745" y="546314"/>
              <a:chExt cx="11489426" cy="5012128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4136DB6-2943-9DA8-8D5C-522409C27F44}"/>
                  </a:ext>
                </a:extLst>
              </p:cNvPr>
              <p:cNvGrpSpPr/>
              <p:nvPr/>
            </p:nvGrpSpPr>
            <p:grpSpPr>
              <a:xfrm>
                <a:off x="533745" y="546314"/>
                <a:ext cx="7813906" cy="5012128"/>
                <a:chOff x="297970" y="662005"/>
                <a:chExt cx="7813906" cy="5012128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70ED5712-0F5A-2EDE-B34C-39189163FBCF}"/>
                    </a:ext>
                  </a:extLst>
                </p:cNvPr>
                <p:cNvGrpSpPr/>
                <p:nvPr/>
              </p:nvGrpSpPr>
              <p:grpSpPr>
                <a:xfrm>
                  <a:off x="297970" y="1010693"/>
                  <a:ext cx="7772400" cy="4663440"/>
                  <a:chOff x="399570" y="1006821"/>
                  <a:chExt cx="7772400" cy="4663440"/>
                </a:xfrm>
              </p:grpSpPr>
              <p:pic>
                <p:nvPicPr>
                  <p:cNvPr id="5" name="Picture 4" descr="A diagram of a network&#10;&#10;Description automatically generated">
                    <a:extLst>
                      <a:ext uri="{FF2B5EF4-FFF2-40B4-BE49-F238E27FC236}">
                        <a16:creationId xmlns:a16="http://schemas.microsoft.com/office/drawing/2014/main" id="{4642C4F3-F6EC-51F4-982F-57A6FD2666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99570" y="1006821"/>
                    <a:ext cx="7772400" cy="4663440"/>
                  </a:xfrm>
                  <a:prstGeom prst="rect">
                    <a:avLst/>
                  </a:prstGeom>
                </p:spPr>
              </p:pic>
              <p:sp>
                <p:nvSpPr>
                  <p:cNvPr id="9" name="Oval 8">
                    <a:extLst>
                      <a:ext uri="{FF2B5EF4-FFF2-40B4-BE49-F238E27FC236}">
                        <a16:creationId xmlns:a16="http://schemas.microsoft.com/office/drawing/2014/main" id="{0729EB62-F03B-D614-5501-B9B0523E6BB1}"/>
                      </a:ext>
                    </a:extLst>
                  </p:cNvPr>
                  <p:cNvSpPr/>
                  <p:nvPr/>
                </p:nvSpPr>
                <p:spPr>
                  <a:xfrm>
                    <a:off x="2087419" y="2110471"/>
                    <a:ext cx="526704" cy="526704"/>
                  </a:xfrm>
                  <a:prstGeom prst="ellipse">
                    <a:avLst/>
                  </a:prstGeom>
                  <a:solidFill>
                    <a:schemeClr val="accent1">
                      <a:alpha val="0"/>
                    </a:schemeClr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Oval 9">
                    <a:extLst>
                      <a:ext uri="{FF2B5EF4-FFF2-40B4-BE49-F238E27FC236}">
                        <a16:creationId xmlns:a16="http://schemas.microsoft.com/office/drawing/2014/main" id="{C7BC44C3-A8D4-2707-639F-CFABD881F0FF}"/>
                      </a:ext>
                    </a:extLst>
                  </p:cNvPr>
                  <p:cNvSpPr/>
                  <p:nvPr/>
                </p:nvSpPr>
                <p:spPr>
                  <a:xfrm>
                    <a:off x="3366656" y="3075189"/>
                    <a:ext cx="526704" cy="526704"/>
                  </a:xfrm>
                  <a:prstGeom prst="ellipse">
                    <a:avLst/>
                  </a:prstGeom>
                  <a:solidFill>
                    <a:schemeClr val="accent1">
                      <a:alpha val="0"/>
                    </a:schemeClr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7ABC06B5-72D4-90CD-3DD9-C37D7E86F871}"/>
                      </a:ext>
                    </a:extLst>
                  </p:cNvPr>
                  <p:cNvSpPr/>
                  <p:nvPr/>
                </p:nvSpPr>
                <p:spPr>
                  <a:xfrm>
                    <a:off x="4659746" y="4036253"/>
                    <a:ext cx="526704" cy="526704"/>
                  </a:xfrm>
                  <a:prstGeom prst="ellipse">
                    <a:avLst/>
                  </a:prstGeom>
                  <a:solidFill>
                    <a:schemeClr val="accent1">
                      <a:alpha val="0"/>
                    </a:schemeClr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7A0F1DBC-5374-A9E0-EC4E-D8F9A93395FC}"/>
                      </a:ext>
                    </a:extLst>
                  </p:cNvPr>
                  <p:cNvSpPr/>
                  <p:nvPr/>
                </p:nvSpPr>
                <p:spPr>
                  <a:xfrm>
                    <a:off x="5943600" y="3075189"/>
                    <a:ext cx="526704" cy="526704"/>
                  </a:xfrm>
                  <a:prstGeom prst="ellipse">
                    <a:avLst/>
                  </a:prstGeom>
                  <a:solidFill>
                    <a:schemeClr val="accent1">
                      <a:alpha val="0"/>
                    </a:schemeClr>
                  </a:solidFill>
                  <a:ln w="25400">
                    <a:solidFill>
                      <a:srgbClr val="FF000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" name="Straight Arrow Connector 13">
                    <a:extLst>
                      <a:ext uri="{FF2B5EF4-FFF2-40B4-BE49-F238E27FC236}">
                        <a16:creationId xmlns:a16="http://schemas.microsoft.com/office/drawing/2014/main" id="{C4A89640-C1E8-B672-5B0B-E66CE9A8BD3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65196" y="2524059"/>
                    <a:ext cx="862816" cy="659516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" name="Straight Arrow Connector 19">
                    <a:extLst>
                      <a:ext uri="{FF2B5EF4-FFF2-40B4-BE49-F238E27FC236}">
                        <a16:creationId xmlns:a16="http://schemas.microsoft.com/office/drawing/2014/main" id="{EDBEB65A-3AD6-A5DB-D0BF-2E3EAABD67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863598" y="3490011"/>
                    <a:ext cx="862816" cy="659516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" name="Straight Arrow Connector 20">
                    <a:extLst>
                      <a:ext uri="{FF2B5EF4-FFF2-40B4-BE49-F238E27FC236}">
                        <a16:creationId xmlns:a16="http://schemas.microsoft.com/office/drawing/2014/main" id="{87B01801-9716-5E21-24A9-291A8EACD0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5110546" y="3496147"/>
                    <a:ext cx="910012" cy="647244"/>
                  </a:xfrm>
                  <a:prstGeom prst="straightConnector1">
                    <a:avLst/>
                  </a:prstGeom>
                  <a:ln w="25400">
                    <a:solidFill>
                      <a:srgbClr val="FF0000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29D33B22-F120-642E-A0DE-1FB5098802CD}"/>
                    </a:ext>
                  </a:extLst>
                </p:cNvPr>
                <p:cNvSpPr/>
                <p:nvPr/>
              </p:nvSpPr>
              <p:spPr>
                <a:xfrm>
                  <a:off x="563418" y="1006821"/>
                  <a:ext cx="840509" cy="1773324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8DB907A-43D3-117E-6D21-0FF73D484A8F}"/>
                    </a:ext>
                  </a:extLst>
                </p:cNvPr>
                <p:cNvSpPr/>
                <p:nvPr/>
              </p:nvSpPr>
              <p:spPr>
                <a:xfrm>
                  <a:off x="6946558" y="1008433"/>
                  <a:ext cx="840509" cy="839560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92D05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0A557C6B-F5AF-2D03-322B-4266147ECFAA}"/>
                    </a:ext>
                  </a:extLst>
                </p:cNvPr>
                <p:cNvSpPr/>
                <p:nvPr/>
              </p:nvSpPr>
              <p:spPr>
                <a:xfrm>
                  <a:off x="1760038" y="1016426"/>
                  <a:ext cx="4903217" cy="4562338"/>
                </a:xfrm>
                <a:prstGeom prst="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A2AABCD-C7A3-41BE-0F7D-436075DF8390}"/>
                    </a:ext>
                  </a:extLst>
                </p:cNvPr>
                <p:cNvSpPr txBox="1"/>
                <p:nvPr/>
              </p:nvSpPr>
              <p:spPr>
                <a:xfrm>
                  <a:off x="381094" y="694167"/>
                  <a:ext cx="123373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solidFill>
                        <a:srgbClr val="92D050"/>
                      </a:solidFill>
                    </a:rPr>
                    <a:t>Input</a:t>
                  </a:r>
                  <a:r>
                    <a:rPr lang="zh-CN" altLang="en-US">
                      <a:solidFill>
                        <a:srgbClr val="92D050"/>
                      </a:solidFill>
                    </a:rPr>
                    <a:t> </a:t>
                  </a:r>
                  <a:r>
                    <a:rPr lang="en-US" altLang="zh-CN">
                      <a:solidFill>
                        <a:srgbClr val="92D050"/>
                      </a:solidFill>
                    </a:rPr>
                    <a:t>layer</a:t>
                  </a:r>
                  <a:endParaRPr lang="en-US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D1EDB910-A6D2-7C71-DC32-AB345A6831AD}"/>
                    </a:ext>
                  </a:extLst>
                </p:cNvPr>
                <p:cNvSpPr txBox="1"/>
                <p:nvPr/>
              </p:nvSpPr>
              <p:spPr>
                <a:xfrm>
                  <a:off x="6692192" y="684038"/>
                  <a:ext cx="14196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solidFill>
                        <a:srgbClr val="92D050"/>
                      </a:solidFill>
                    </a:rPr>
                    <a:t>Output</a:t>
                  </a:r>
                  <a:r>
                    <a:rPr lang="zh-CN" altLang="en-US">
                      <a:solidFill>
                        <a:srgbClr val="92D050"/>
                      </a:solidFill>
                    </a:rPr>
                    <a:t> </a:t>
                  </a:r>
                  <a:r>
                    <a:rPr lang="en-US" altLang="zh-CN">
                      <a:solidFill>
                        <a:srgbClr val="92D050"/>
                      </a:solidFill>
                    </a:rPr>
                    <a:t>layer</a:t>
                  </a:r>
                  <a:endParaRPr lang="en-US">
                    <a:solidFill>
                      <a:srgbClr val="92D050"/>
                    </a:solidFill>
                  </a:endParaRP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03BDE6EA-AA78-CC78-3B03-CE022DA421F1}"/>
                    </a:ext>
                  </a:extLst>
                </p:cNvPr>
                <p:cNvSpPr txBox="1"/>
                <p:nvPr/>
              </p:nvSpPr>
              <p:spPr>
                <a:xfrm>
                  <a:off x="3488338" y="662005"/>
                  <a:ext cx="144052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>
                      <a:solidFill>
                        <a:srgbClr val="00B0F0"/>
                      </a:solidFill>
                    </a:rPr>
                    <a:t>Hidden</a:t>
                  </a:r>
                  <a:r>
                    <a:rPr lang="zh-CN" altLang="en-US">
                      <a:solidFill>
                        <a:srgbClr val="00B0F0"/>
                      </a:solidFill>
                    </a:rPr>
                    <a:t> </a:t>
                  </a:r>
                  <a:r>
                    <a:rPr lang="en-US" altLang="zh-CN">
                      <a:solidFill>
                        <a:srgbClr val="00B0F0"/>
                      </a:solidFill>
                    </a:rPr>
                    <a:t>layer</a:t>
                  </a:r>
                  <a:endParaRPr lang="en-US">
                    <a:solidFill>
                      <a:srgbClr val="00B0F0"/>
                    </a:solidFill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AE475EFE-0989-DC1D-4DC3-863BCAA76FFF}"/>
                  </a:ext>
                </a:extLst>
              </p:cNvPr>
              <p:cNvGrpSpPr/>
              <p:nvPr/>
            </p:nvGrpSpPr>
            <p:grpSpPr>
              <a:xfrm>
                <a:off x="6216303" y="2963370"/>
                <a:ext cx="5806868" cy="2534007"/>
                <a:chOff x="6216303" y="2963370"/>
                <a:chExt cx="5806868" cy="2534007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B305EF84-4307-4D96-CD9E-5EA4E7DDBF5D}"/>
                    </a:ext>
                  </a:extLst>
                </p:cNvPr>
                <p:cNvGrpSpPr/>
                <p:nvPr/>
              </p:nvGrpSpPr>
              <p:grpSpPr>
                <a:xfrm>
                  <a:off x="7767408" y="4160488"/>
                  <a:ext cx="4001609" cy="1076041"/>
                  <a:chOff x="3545191" y="5765575"/>
                  <a:chExt cx="4001609" cy="1076041"/>
                </a:xfrm>
              </p:grpSpPr>
              <p:grpSp>
                <p:nvGrpSpPr>
                  <p:cNvPr id="59" name="Group 58">
                    <a:extLst>
                      <a:ext uri="{FF2B5EF4-FFF2-40B4-BE49-F238E27FC236}">
                        <a16:creationId xmlns:a16="http://schemas.microsoft.com/office/drawing/2014/main" id="{DDFE48B8-524C-8EB2-3E00-61AC456E5530}"/>
                      </a:ext>
                    </a:extLst>
                  </p:cNvPr>
                  <p:cNvGrpSpPr/>
                  <p:nvPr/>
                </p:nvGrpSpPr>
                <p:grpSpPr>
                  <a:xfrm>
                    <a:off x="3545191" y="5770179"/>
                    <a:ext cx="1519625" cy="1012984"/>
                    <a:chOff x="1069142" y="5822933"/>
                    <a:chExt cx="1519625" cy="1012984"/>
                  </a:xfrm>
                </p:grpSpPr>
                <p:sp>
                  <p:nvSpPr>
                    <p:cNvPr id="57" name="Rounded Rectangle 56">
                      <a:extLst>
                        <a:ext uri="{FF2B5EF4-FFF2-40B4-BE49-F238E27FC236}">
                          <a16:creationId xmlns:a16="http://schemas.microsoft.com/office/drawing/2014/main" id="{E154C061-C22D-0794-2DD2-57AB68B05B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69142" y="5822933"/>
                      <a:ext cx="1519625" cy="1012984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grpSp>
                  <p:nvGrpSpPr>
                    <p:cNvPr id="47" name="Group 46">
                      <a:extLst>
                        <a:ext uri="{FF2B5EF4-FFF2-40B4-BE49-F238E27FC236}">
                          <a16:creationId xmlns:a16="http://schemas.microsoft.com/office/drawing/2014/main" id="{BA3E5300-EC72-7AE3-4A83-08CA11194EB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1156464" y="5879999"/>
                      <a:ext cx="1337316" cy="945720"/>
                      <a:chOff x="1156464" y="5879999"/>
                      <a:chExt cx="1337316" cy="945720"/>
                    </a:xfrm>
                  </p:grpSpPr>
                  <p:grpSp>
                    <p:nvGrpSpPr>
                      <p:cNvPr id="36" name="Group 35">
                        <a:extLst>
                          <a:ext uri="{FF2B5EF4-FFF2-40B4-BE49-F238E27FC236}">
                            <a16:creationId xmlns:a16="http://schemas.microsoft.com/office/drawing/2014/main" id="{ABADA172-3582-4EF1-A151-B2A5F2E5EE9B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503559" y="5879999"/>
                        <a:ext cx="643126" cy="476351"/>
                        <a:chOff x="1525711" y="6062561"/>
                        <a:chExt cx="643126" cy="476351"/>
                      </a:xfrm>
                    </p:grpSpPr>
                    <p:sp>
                      <p:nvSpPr>
                        <p:cNvPr id="34" name="Oval 33">
                          <a:extLst>
                            <a:ext uri="{FF2B5EF4-FFF2-40B4-BE49-F238E27FC236}">
                              <a16:creationId xmlns:a16="http://schemas.microsoft.com/office/drawing/2014/main" id="{ED268445-680C-73DE-524D-3BD5FACA11D0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609099" y="6062561"/>
                          <a:ext cx="476351" cy="476351"/>
                        </a:xfrm>
                        <a:prstGeom prst="ellipse">
                          <a:avLst/>
                        </a:prstGeom>
                        <a:solidFill>
                          <a:schemeClr val="accent4">
                            <a:lumMod val="60000"/>
                            <a:lumOff val="40000"/>
                            <a:alpha val="69125"/>
                          </a:schemeClr>
                        </a:solidFill>
                        <a:ln>
                          <a:solidFill>
                            <a:srgbClr val="00B0F0">
                              <a:alpha val="0"/>
                            </a:srgbClr>
                          </a:solidFill>
                        </a:ln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5" name="TextBox 34">
                          <a:extLst>
                            <a:ext uri="{FF2B5EF4-FFF2-40B4-BE49-F238E27FC236}">
                              <a16:creationId xmlns:a16="http://schemas.microsoft.com/office/drawing/2014/main" id="{B0EE99B6-8D6C-444D-D349-A03B9C600014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1525711" y="6097598"/>
                          <a:ext cx="643126" cy="36933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pPr algn="ctr"/>
                          <a:r>
                            <a:rPr lang="en-US" altLang="zh-CN" sz="900"/>
                            <a:t>Layer</a:t>
                          </a:r>
                          <a:r>
                            <a:rPr lang="zh-CN" altLang="en-US" sz="900"/>
                            <a:t> </a:t>
                          </a:r>
                          <a:r>
                            <a:rPr lang="en-US" altLang="zh-CN" sz="900"/>
                            <a:t>4</a:t>
                          </a:r>
                        </a:p>
                        <a:p>
                          <a:pPr algn="ctr"/>
                          <a:r>
                            <a:rPr lang="en-US" altLang="zh-CN" sz="900"/>
                            <a:t>Neuron</a:t>
                          </a:r>
                          <a:r>
                            <a:rPr lang="zh-CN" altLang="en-US" sz="900"/>
                            <a:t> </a:t>
                          </a:r>
                          <a:r>
                            <a:rPr lang="en-US" altLang="zh-CN" sz="900"/>
                            <a:t>3</a:t>
                          </a:r>
                          <a:endParaRPr lang="en-US" sz="900"/>
                        </a:p>
                      </p:txBody>
                    </p:sp>
                  </p:grpSp>
                  <p:sp>
                    <p:nvSpPr>
                      <p:cNvPr id="37" name="TextBox 36">
                        <a:extLst>
                          <a:ext uri="{FF2B5EF4-FFF2-40B4-BE49-F238E27FC236}">
                            <a16:creationId xmlns:a16="http://schemas.microsoft.com/office/drawing/2014/main" id="{6B8D97E4-DE24-F265-24E6-7B548C78214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74936" y="6456387"/>
                        <a:ext cx="1299395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/>
                          <a:t>Weight:</a:t>
                        </a:r>
                        <a:r>
                          <a:rPr lang="zh-CN" altLang="en-US"/>
                          <a:t> </a:t>
                        </a:r>
                        <a:r>
                          <a:rPr lang="en-US" altLang="zh-CN"/>
                          <a:t>0.7</a:t>
                        </a:r>
                        <a:endParaRPr lang="en-US"/>
                      </a:p>
                    </p:txBody>
                  </p:sp>
                  <p:grpSp>
                    <p:nvGrpSpPr>
                      <p:cNvPr id="46" name="Group 45">
                        <a:extLst>
                          <a:ext uri="{FF2B5EF4-FFF2-40B4-BE49-F238E27FC236}">
                            <a16:creationId xmlns:a16="http://schemas.microsoft.com/office/drawing/2014/main" id="{87DE0571-B8A4-CE4E-C116-5644A13EA0D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1156464" y="6317904"/>
                        <a:ext cx="1337316" cy="246221"/>
                        <a:chOff x="1156464" y="6317904"/>
                        <a:chExt cx="1337316" cy="246221"/>
                      </a:xfrm>
                    </p:grpSpPr>
                    <p:grpSp>
                      <p:nvGrpSpPr>
                        <p:cNvPr id="44" name="Group 43">
                          <a:extLst>
                            <a:ext uri="{FF2B5EF4-FFF2-40B4-BE49-F238E27FC236}">
                              <a16:creationId xmlns:a16="http://schemas.microsoft.com/office/drawing/2014/main" id="{BA9EE9DF-6F67-B910-9DCD-E111B07271A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1156464" y="6317904"/>
                          <a:ext cx="1337316" cy="246221"/>
                          <a:chOff x="1290506" y="6415801"/>
                          <a:chExt cx="1337316" cy="246221"/>
                        </a:xfrm>
                      </p:grpSpPr>
                      <p:cxnSp>
                        <p:nvCxnSpPr>
                          <p:cNvPr id="39" name="Straight Connector 38">
                            <a:extLst>
                              <a:ext uri="{FF2B5EF4-FFF2-40B4-BE49-F238E27FC236}">
                                <a16:creationId xmlns:a16="http://schemas.microsoft.com/office/drawing/2014/main" id="{FD9D19D3-BD3C-685F-1BEB-A0809AD26A82}"/>
                              </a:ext>
                            </a:extLst>
                          </p:cNvPr>
                          <p:cNvCxnSpPr>
                            <a:cxnSpLocks/>
                          </p:cNvCxnSpPr>
                          <p:nvPr/>
                        </p:nvCxnSpPr>
                        <p:spPr>
                          <a:xfrm>
                            <a:off x="1559674" y="6538912"/>
                            <a:ext cx="841781" cy="0"/>
                          </a:xfrm>
                          <a:prstGeom prst="line">
                            <a:avLst/>
                          </a:prstGeom>
                        </p:spPr>
                        <p:style>
                          <a:lnRef idx="2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1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sp>
                        <p:nvSpPr>
                          <p:cNvPr id="42" name="TextBox 41">
                            <a:extLst>
                              <a:ext uri="{FF2B5EF4-FFF2-40B4-BE49-F238E27FC236}">
                                <a16:creationId xmlns:a16="http://schemas.microsoft.com/office/drawing/2014/main" id="{310D0F50-1430-B9C6-BC24-42886FB01829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1290506" y="6415801"/>
                            <a:ext cx="296876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000"/>
                              <a:t>-1</a:t>
                            </a:r>
                            <a:endParaRPr lang="en-US" sz="1000"/>
                          </a:p>
                        </p:txBody>
                      </p:sp>
                      <p:sp>
                        <p:nvSpPr>
                          <p:cNvPr id="43" name="TextBox 42">
                            <a:extLst>
                              <a:ext uri="{FF2B5EF4-FFF2-40B4-BE49-F238E27FC236}">
                                <a16:creationId xmlns:a16="http://schemas.microsoft.com/office/drawing/2014/main" id="{DD34CD4C-9786-44A0-811F-1523BC4B0B42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2374226" y="6415801"/>
                            <a:ext cx="253596" cy="246221"/>
                          </a:xfrm>
                          <a:prstGeom prst="rect">
                            <a:avLst/>
                          </a:prstGeom>
                          <a:noFill/>
                        </p:spPr>
                        <p:txBody>
                          <a:bodyPr wrap="none" rtlCol="0">
                            <a:spAutoFit/>
                          </a:bodyPr>
                          <a:lstStyle/>
                          <a:p>
                            <a:r>
                              <a:rPr lang="en-US" altLang="zh-CN" sz="1000"/>
                              <a:t>1</a:t>
                            </a:r>
                            <a:endParaRPr lang="en-US" sz="1000"/>
                          </a:p>
                        </p:txBody>
                      </p:sp>
                    </p:grpSp>
                    <p:sp>
                      <p:nvSpPr>
                        <p:cNvPr id="45" name="Oval 44">
                          <a:extLst>
                            <a:ext uri="{FF2B5EF4-FFF2-40B4-BE49-F238E27FC236}">
                              <a16:creationId xmlns:a16="http://schemas.microsoft.com/office/drawing/2014/main" id="{56985C59-2BA7-354B-582C-CF978BA96F9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1980609" y="6373323"/>
                          <a:ext cx="123110" cy="123110"/>
                        </a:xfrm>
                        <a:prstGeom prst="ellipse">
                          <a:avLst/>
                        </a:prstGeom>
                        <a:solidFill>
                          <a:schemeClr val="tx1"/>
                        </a:solidFill>
                      </p:spPr>
                      <p:style>
                        <a:lnRef idx="2">
                          <a:schemeClr val="accent1">
                            <a:shade val="15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60" name="Group 59">
                    <a:extLst>
                      <a:ext uri="{FF2B5EF4-FFF2-40B4-BE49-F238E27FC236}">
                        <a16:creationId xmlns:a16="http://schemas.microsoft.com/office/drawing/2014/main" id="{608A766E-42C2-1946-1FB1-2EC1B3E78B17}"/>
                      </a:ext>
                    </a:extLst>
                  </p:cNvPr>
                  <p:cNvGrpSpPr/>
                  <p:nvPr/>
                </p:nvGrpSpPr>
                <p:grpSpPr>
                  <a:xfrm>
                    <a:off x="5402604" y="5765575"/>
                    <a:ext cx="2144196" cy="1076041"/>
                    <a:chOff x="2823391" y="5767227"/>
                    <a:chExt cx="2144196" cy="1076041"/>
                  </a:xfrm>
                </p:grpSpPr>
                <p:grpSp>
                  <p:nvGrpSpPr>
                    <p:cNvPr id="56" name="Group 55">
                      <a:extLst>
                        <a:ext uri="{FF2B5EF4-FFF2-40B4-BE49-F238E27FC236}">
                          <a16:creationId xmlns:a16="http://schemas.microsoft.com/office/drawing/2014/main" id="{C43D04C1-65DB-7479-7674-7403B438ED5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860087" y="5767227"/>
                      <a:ext cx="2107500" cy="1076041"/>
                      <a:chOff x="2871178" y="5715470"/>
                      <a:chExt cx="2107500" cy="1076041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8C03D0C2-DB67-1924-401D-D349339D88A9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34367" y="5715470"/>
                        <a:ext cx="1166701" cy="765696"/>
                        <a:chOff x="3234367" y="5715470"/>
                        <a:chExt cx="1166701" cy="765696"/>
                      </a:xfrm>
                    </p:grpSpPr>
                    <p:cxnSp>
                      <p:nvCxnSpPr>
                        <p:cNvPr id="49" name="Curved Connector 48">
                          <a:extLst>
                            <a:ext uri="{FF2B5EF4-FFF2-40B4-BE49-F238E27FC236}">
                              <a16:creationId xmlns:a16="http://schemas.microsoft.com/office/drawing/2014/main" id="{279B9BA4-3284-9F70-C07F-0B49F7A77879}"/>
                            </a:ext>
                          </a:extLst>
                        </p:cNvPr>
                        <p:cNvCxnSpPr>
                          <a:cxnSpLocks/>
                        </p:cNvCxnSpPr>
                        <p:nvPr/>
                      </p:nvCxnSpPr>
                      <p:spPr>
                        <a:xfrm flipV="1">
                          <a:off x="3496268" y="5850565"/>
                          <a:ext cx="676988" cy="511565"/>
                        </a:xfrm>
                        <a:prstGeom prst="curvedConnector3">
                          <a:avLst/>
                        </a:prstGeom>
                      </p:spPr>
                      <p:style>
                        <a:lnRef idx="2">
                          <a:schemeClr val="accent1"/>
                        </a:lnRef>
                        <a:fillRef idx="0">
                          <a:schemeClr val="accent1"/>
                        </a:fillRef>
                        <a:effectRef idx="1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sp>
                      <p:nvSpPr>
                        <p:cNvPr id="51" name="TextBox 50">
                          <a:extLst>
                            <a:ext uri="{FF2B5EF4-FFF2-40B4-BE49-F238E27FC236}">
                              <a16:creationId xmlns:a16="http://schemas.microsoft.com/office/drawing/2014/main" id="{A44545A1-8551-7A9D-6730-BD96CF83C555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234367" y="6234945"/>
                          <a:ext cx="296876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000"/>
                            <a:t>-1</a:t>
                          </a:r>
                          <a:endParaRPr lang="en-US" sz="1000"/>
                        </a:p>
                      </p:txBody>
                    </p:sp>
                    <p:sp>
                      <p:nvSpPr>
                        <p:cNvPr id="52" name="TextBox 51">
                          <a:extLst>
                            <a:ext uri="{FF2B5EF4-FFF2-40B4-BE49-F238E27FC236}">
                              <a16:creationId xmlns:a16="http://schemas.microsoft.com/office/drawing/2014/main" id="{D74ED9AA-1A8F-CA7E-0D95-F322B7F8DED0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4147472" y="5715470"/>
                          <a:ext cx="253596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000"/>
                            <a:t>1</a:t>
                          </a:r>
                          <a:endParaRPr lang="en-US" sz="1000"/>
                        </a:p>
                      </p:txBody>
                    </p:sp>
                    <p:sp>
                      <p:nvSpPr>
                        <p:cNvPr id="53" name="TextBox 52">
                          <a:extLst>
                            <a:ext uri="{FF2B5EF4-FFF2-40B4-BE49-F238E27FC236}">
                              <a16:creationId xmlns:a16="http://schemas.microsoft.com/office/drawing/2014/main" id="{F1C23DFF-0FC7-59FF-BC1C-AF1A731DB4DE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3793144" y="6052317"/>
                          <a:ext cx="455574" cy="24622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none" rtlCol="0">
                          <a:spAutoFit/>
                        </a:bodyPr>
                        <a:lstStyle/>
                        <a:p>
                          <a:r>
                            <a:rPr lang="en-US" altLang="zh-CN" sz="1000">
                              <a:solidFill>
                                <a:srgbClr val="FF0000"/>
                              </a:solidFill>
                            </a:rPr>
                            <a:t>Tanh</a:t>
                          </a:r>
                          <a:endParaRPr lang="en-US" sz="1000">
                            <a:solidFill>
                              <a:srgbClr val="FF0000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54" name="TextBox 53">
                        <a:extLst>
                          <a:ext uri="{FF2B5EF4-FFF2-40B4-BE49-F238E27FC236}">
                            <a16:creationId xmlns:a16="http://schemas.microsoft.com/office/drawing/2014/main" id="{5B2E2674-748E-4A68-FCB5-53A7ED4C94B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71178" y="6422179"/>
                        <a:ext cx="2107500" cy="36933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r>
                          <a:rPr lang="en-US" altLang="zh-CN"/>
                          <a:t>Activation</a:t>
                        </a:r>
                        <a:r>
                          <a:rPr lang="zh-CN" altLang="en-US"/>
                          <a:t> </a:t>
                        </a:r>
                        <a:r>
                          <a:rPr lang="en-US" altLang="zh-CN"/>
                          <a:t>Function</a:t>
                        </a:r>
                        <a:endParaRPr lang="en-US"/>
                      </a:p>
                    </p:txBody>
                  </p:sp>
                </p:grpSp>
                <p:sp>
                  <p:nvSpPr>
                    <p:cNvPr id="58" name="Rounded Rectangle 57">
                      <a:extLst>
                        <a:ext uri="{FF2B5EF4-FFF2-40B4-BE49-F238E27FC236}">
                          <a16:creationId xmlns:a16="http://schemas.microsoft.com/office/drawing/2014/main" id="{95771A75-FF0A-6393-9E38-A27AE22F11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23391" y="5780210"/>
                      <a:ext cx="2107500" cy="1012984"/>
                    </a:xfrm>
                    <a:prstGeom prst="roundRect">
                      <a:avLst/>
                    </a:prstGeom>
                    <a:solidFill>
                      <a:schemeClr val="accent1">
                        <a:alpha val="0"/>
                      </a:schemeClr>
                    </a:solidFill>
                    <a:ln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1" name="Right Arrow 60">
                    <a:extLst>
                      <a:ext uri="{FF2B5EF4-FFF2-40B4-BE49-F238E27FC236}">
                        <a16:creationId xmlns:a16="http://schemas.microsoft.com/office/drawing/2014/main" id="{D5844CAD-A4C3-8532-BA2F-6FFA535F0199}"/>
                      </a:ext>
                    </a:extLst>
                  </p:cNvPr>
                  <p:cNvSpPr/>
                  <p:nvPr/>
                </p:nvSpPr>
                <p:spPr>
                  <a:xfrm>
                    <a:off x="5090902" y="6194670"/>
                    <a:ext cx="283994" cy="172019"/>
                  </a:xfrm>
                  <a:prstGeom prst="rightArrow">
                    <a:avLst/>
                  </a:prstGeom>
                  <a:solidFill>
                    <a:srgbClr val="92D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7694044C-DAAC-FAEC-CB03-F8184898CF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41127" y="2963370"/>
                  <a:ext cx="5427890" cy="904162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26FA38DC-E2F0-CE51-315E-6037429183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16303" y="3484806"/>
                  <a:ext cx="1265582" cy="1861621"/>
                </a:xfrm>
                <a:prstGeom prst="line">
                  <a:avLst/>
                </a:prstGeom>
                <a:ln>
                  <a:solidFill>
                    <a:srgbClr val="FF0000"/>
                  </a:solidFill>
                  <a:prstDash val="sysDot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9" name="Rounded Rectangle 68">
                  <a:extLst>
                    <a:ext uri="{FF2B5EF4-FFF2-40B4-BE49-F238E27FC236}">
                      <a16:creationId xmlns:a16="http://schemas.microsoft.com/office/drawing/2014/main" id="{74435BEB-45B6-E270-8CD0-E5B41DFA86E2}"/>
                    </a:ext>
                  </a:extLst>
                </p:cNvPr>
                <p:cNvSpPr/>
                <p:nvPr/>
              </p:nvSpPr>
              <p:spPr>
                <a:xfrm>
                  <a:off x="7425722" y="3896351"/>
                  <a:ext cx="4597449" cy="1601026"/>
                </a:xfrm>
                <a:prstGeom prst="roundRect">
                  <a:avLst/>
                </a:prstGeom>
                <a:solidFill>
                  <a:schemeClr val="accent1">
                    <a:alpha val="0"/>
                  </a:schemeClr>
                </a:solidFill>
                <a:ln w="254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3DDE0923-ED9D-D3A5-CA6B-08FC8E6E73B2}"/>
                </a:ext>
              </a:extLst>
            </p:cNvPr>
            <p:cNvSpPr/>
            <p:nvPr/>
          </p:nvSpPr>
          <p:spPr>
            <a:xfrm>
              <a:off x="10475318" y="4802507"/>
              <a:ext cx="128917" cy="128917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164E3E8-20CF-26AC-F4E6-6061E34315F8}"/>
              </a:ext>
            </a:extLst>
          </p:cNvPr>
          <p:cNvGrpSpPr/>
          <p:nvPr/>
        </p:nvGrpSpPr>
        <p:grpSpPr>
          <a:xfrm>
            <a:off x="0" y="3738616"/>
            <a:ext cx="1441447" cy="1082912"/>
            <a:chOff x="173814" y="4340453"/>
            <a:chExt cx="1441447" cy="1082912"/>
          </a:xfrm>
        </p:grpSpPr>
        <p:sp>
          <p:nvSpPr>
            <p:cNvPr id="80" name="Teardrop 79">
              <a:extLst>
                <a:ext uri="{FF2B5EF4-FFF2-40B4-BE49-F238E27FC236}">
                  <a16:creationId xmlns:a16="http://schemas.microsoft.com/office/drawing/2014/main" id="{A6937D52-4461-2F6A-E3EF-EE0D508CC388}"/>
                </a:ext>
              </a:extLst>
            </p:cNvPr>
            <p:cNvSpPr/>
            <p:nvPr/>
          </p:nvSpPr>
          <p:spPr>
            <a:xfrm rot="20846554">
              <a:off x="173814" y="4340453"/>
              <a:ext cx="1359358" cy="1082912"/>
            </a:xfrm>
            <a:prstGeom prst="teardrop">
              <a:avLst>
                <a:gd name="adj" fmla="val 98655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</a:t>
              </a:r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BDE5359-A09F-ED17-C222-A21CD8519FFB}"/>
                </a:ext>
              </a:extLst>
            </p:cNvPr>
            <p:cNvSpPr txBox="1"/>
            <p:nvPr/>
          </p:nvSpPr>
          <p:spPr>
            <a:xfrm>
              <a:off x="272525" y="4450190"/>
              <a:ext cx="1342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Apple</a:t>
              </a:r>
              <a:r>
                <a:rPr lang="zh-CN" altLang="en-US"/>
                <a:t> </a:t>
              </a:r>
              <a:r>
                <a:rPr lang="en-US" altLang="zh-CN"/>
                <a:t>size,</a:t>
              </a:r>
              <a:r>
                <a:rPr lang="zh-CN" altLang="en-US"/>
                <a:t> </a:t>
              </a:r>
              <a:r>
                <a:rPr lang="en-US" altLang="zh-CN"/>
                <a:t>firmness,</a:t>
              </a:r>
              <a:r>
                <a:rPr lang="zh-CN" altLang="en-US"/>
                <a:t> </a:t>
              </a:r>
              <a:r>
                <a:rPr lang="en-US" altLang="zh-CN"/>
                <a:t>or</a:t>
              </a:r>
              <a:r>
                <a:rPr lang="zh-CN" altLang="en-US"/>
                <a:t> </a:t>
              </a:r>
              <a:r>
                <a:rPr lang="en-US" altLang="zh-CN"/>
                <a:t>color.</a:t>
              </a:r>
              <a:r>
                <a:rPr lang="zh-CN" altLang="en-US"/>
                <a:t> </a:t>
              </a:r>
              <a:endParaRPr lang="en-US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F8EB23C-F806-00B5-7AE9-EA5AD6AD491A}"/>
              </a:ext>
            </a:extLst>
          </p:cNvPr>
          <p:cNvGrpSpPr/>
          <p:nvPr/>
        </p:nvGrpSpPr>
        <p:grpSpPr>
          <a:xfrm>
            <a:off x="8221176" y="2627241"/>
            <a:ext cx="1353988" cy="1043481"/>
            <a:chOff x="-9240" y="4209484"/>
            <a:chExt cx="1353988" cy="1043481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9F8977D-F853-FF71-DDC9-AD3D9EC984CC}"/>
                </a:ext>
              </a:extLst>
            </p:cNvPr>
            <p:cNvSpPr txBox="1"/>
            <p:nvPr/>
          </p:nvSpPr>
          <p:spPr>
            <a:xfrm>
              <a:off x="2012" y="4227749"/>
              <a:ext cx="13427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Apple</a:t>
              </a:r>
              <a:r>
                <a:rPr lang="zh-CN" altLang="en-US"/>
                <a:t> </a:t>
              </a:r>
              <a:r>
                <a:rPr lang="en-US" altLang="zh-CN"/>
                <a:t>sweet</a:t>
              </a:r>
              <a:r>
                <a:rPr lang="zh-CN" altLang="en-US"/>
                <a:t> </a:t>
              </a:r>
              <a:r>
                <a:rPr lang="en-US" altLang="zh-CN"/>
                <a:t>or</a:t>
              </a:r>
              <a:r>
                <a:rPr lang="zh-CN" altLang="en-US"/>
                <a:t> </a:t>
              </a:r>
              <a:r>
                <a:rPr lang="en-US" altLang="zh-CN"/>
                <a:t>not.</a:t>
              </a:r>
              <a:r>
                <a:rPr lang="zh-CN" altLang="en-US"/>
                <a:t> </a:t>
              </a:r>
              <a:endParaRPr lang="en-US"/>
            </a:p>
          </p:txBody>
        </p:sp>
        <p:sp>
          <p:nvSpPr>
            <p:cNvPr id="84" name="Teardrop 83">
              <a:extLst>
                <a:ext uri="{FF2B5EF4-FFF2-40B4-BE49-F238E27FC236}">
                  <a16:creationId xmlns:a16="http://schemas.microsoft.com/office/drawing/2014/main" id="{1E2B47EC-BE5D-2848-4E8C-965FBDB16F02}"/>
                </a:ext>
              </a:extLst>
            </p:cNvPr>
            <p:cNvSpPr/>
            <p:nvPr/>
          </p:nvSpPr>
          <p:spPr>
            <a:xfrm rot="15830746">
              <a:off x="-43819" y="4244063"/>
              <a:ext cx="1043481" cy="974324"/>
            </a:xfrm>
            <a:prstGeom prst="teardrop">
              <a:avLst>
                <a:gd name="adj" fmla="val 107536"/>
              </a:avLst>
            </a:prstGeom>
            <a:solidFill>
              <a:schemeClr val="accent1">
                <a:alpha val="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  </a:t>
              </a:r>
              <a:endParaRPr lang="en-US"/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1A608AA-62A8-34AD-CA01-DD6170D4A22F}"/>
              </a:ext>
            </a:extLst>
          </p:cNvPr>
          <p:cNvSpPr txBox="1"/>
          <p:nvPr/>
        </p:nvSpPr>
        <p:spPr>
          <a:xfrm>
            <a:off x="1911579" y="6388982"/>
            <a:ext cx="3140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Ta</a:t>
            </a:r>
            <a:r>
              <a:rPr lang="en-US" altLang="zh-CN"/>
              <a:t>sty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f</a:t>
            </a:r>
            <a:r>
              <a:rPr lang="zh-CN" altLang="en-US"/>
              <a:t> </a:t>
            </a:r>
            <a:r>
              <a:rPr lang="en-US" altLang="zh-CN"/>
              <a:t>(size,</a:t>
            </a:r>
            <a:r>
              <a:rPr lang="zh-CN" altLang="en-US"/>
              <a:t> </a:t>
            </a:r>
            <a:r>
              <a:rPr lang="en-US" altLang="zh-CN"/>
              <a:t>firmness,</a:t>
            </a:r>
            <a:r>
              <a:rPr lang="zh-CN" altLang="en-US"/>
              <a:t> </a:t>
            </a:r>
            <a:r>
              <a:rPr lang="en-US" altLang="zh-CN"/>
              <a:t>color)</a:t>
            </a:r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AF0A2C9-AC97-2D55-C57F-7F73D586D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990182" cy="1325563"/>
          </a:xfrm>
        </p:spPr>
        <p:txBody>
          <a:bodyPr/>
          <a:lstStyle/>
          <a:p>
            <a:r>
              <a:rPr lang="en-US"/>
              <a:t>Multilayer Perceptron (MLP)</a:t>
            </a:r>
          </a:p>
        </p:txBody>
      </p:sp>
    </p:spTree>
    <p:extLst>
      <p:ext uri="{BB962C8B-B14F-4D97-AF65-F5344CB8AC3E}">
        <p14:creationId xmlns:p14="http://schemas.microsoft.com/office/powerpoint/2010/main" val="283475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9F72FFC-05E1-3FE5-8E28-97E1C74FA0DC}"/>
              </a:ext>
            </a:extLst>
          </p:cNvPr>
          <p:cNvSpPr txBox="1"/>
          <p:nvPr/>
        </p:nvSpPr>
        <p:spPr>
          <a:xfrm>
            <a:off x="7179644" y="1899206"/>
            <a:ext cx="3736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Composition</a:t>
            </a:r>
            <a:r>
              <a:rPr lang="zh-CN" altLang="en-US"/>
              <a:t> </a:t>
            </a:r>
            <a:r>
              <a:rPr lang="en-US" altLang="zh-CN"/>
              <a:t>of</a:t>
            </a:r>
            <a:r>
              <a:rPr lang="zh-CN" altLang="en-US"/>
              <a:t> </a:t>
            </a:r>
            <a:r>
              <a:rPr lang="en-US" altLang="zh-CN"/>
              <a:t>univariate</a:t>
            </a:r>
            <a:r>
              <a:rPr lang="zh-CN" altLang="en-US"/>
              <a:t> </a:t>
            </a:r>
            <a:r>
              <a:rPr lang="en-US" altLang="zh-CN"/>
              <a:t>functions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79961-DE78-512A-2213-9C1FDF89E87A}"/>
              </a:ext>
            </a:extLst>
          </p:cNvPr>
          <p:cNvSpPr txBox="1"/>
          <p:nvPr/>
        </p:nvSpPr>
        <p:spPr>
          <a:xfrm>
            <a:off x="334454" y="5506619"/>
            <a:ext cx="5766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</a:t>
            </a:r>
            <a:r>
              <a:rPr lang="en-US" altLang="zh-CN"/>
              <a:t>sty</a:t>
            </a:r>
            <a:r>
              <a:rPr lang="zh-CN" altLang="en-US"/>
              <a:t> </a:t>
            </a:r>
            <a:r>
              <a:rPr lang="en-US" altLang="zh-CN"/>
              <a:t>=</a:t>
            </a:r>
            <a:r>
              <a:rPr lang="zh-CN" altLang="en-US"/>
              <a:t> </a:t>
            </a:r>
            <a:r>
              <a:rPr lang="en-US" altLang="zh-CN"/>
              <a:t>f</a:t>
            </a:r>
            <a:r>
              <a:rPr lang="en-US" altLang="zh-CN" baseline="-25000"/>
              <a:t>1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l-GR" sz="1400" i="1" err="1">
                <a:solidFill>
                  <a:srgbClr val="0070C0"/>
                </a:solidFill>
                <a:effectLst/>
                <a:latin typeface="Helvetica" pitchFamily="2" charset="0"/>
              </a:rPr>
              <a:t>ϕ</a:t>
            </a:r>
            <a:r>
              <a:rPr lang="en-US" altLang="zh-CN" sz="1400" i="1" baseline="-25000">
                <a:solidFill>
                  <a:srgbClr val="0070C0"/>
                </a:solidFill>
                <a:effectLst/>
                <a:latin typeface="Helvetica" pitchFamily="2" charset="0"/>
              </a:rPr>
              <a:t>s1</a:t>
            </a:r>
            <a:r>
              <a:rPr lang="zh-CN" altLang="en-US" sz="1400" i="1" baseline="-25000">
                <a:solidFill>
                  <a:srgbClr val="0070C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1400" i="1">
                <a:solidFill>
                  <a:srgbClr val="0070C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1400">
                <a:solidFill>
                  <a:srgbClr val="0070C0"/>
                </a:solidFill>
              </a:rPr>
              <a:t>size)</a:t>
            </a:r>
            <a:r>
              <a:rPr lang="zh-CN" altLang="en-US" sz="1400">
                <a:solidFill>
                  <a:srgbClr val="0070C0"/>
                </a:solidFill>
              </a:rPr>
              <a:t> </a:t>
            </a:r>
            <a:r>
              <a:rPr lang="en-US" altLang="zh-CN"/>
              <a:t>+</a:t>
            </a:r>
            <a:r>
              <a:rPr lang="el-GR" i="1">
                <a:effectLst/>
                <a:latin typeface="Helvetica" pitchFamily="2" charset="0"/>
              </a:rPr>
              <a:t> </a:t>
            </a:r>
            <a:r>
              <a:rPr lang="el-GR" i="1" err="1">
                <a:solidFill>
                  <a:schemeClr val="accent5">
                    <a:lumMod val="75000"/>
                  </a:schemeClr>
                </a:solidFill>
                <a:effectLst/>
                <a:latin typeface="Helvetica" pitchFamily="2" charset="0"/>
              </a:rPr>
              <a:t>ϕ</a:t>
            </a:r>
            <a:r>
              <a:rPr lang="en-US" altLang="zh-CN" i="1" baseline="-2500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f1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>
                <a:solidFill>
                  <a:schemeClr val="accent5">
                    <a:lumMod val="75000"/>
                  </a:schemeClr>
                </a:solidFill>
              </a:rPr>
              <a:t>(firmness)</a:t>
            </a: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/>
              <a:t>+</a:t>
            </a:r>
            <a:r>
              <a:rPr lang="el-GR" i="1">
                <a:effectLst/>
                <a:latin typeface="Helvetica" pitchFamily="2" charset="0"/>
              </a:rPr>
              <a:t> </a:t>
            </a:r>
            <a:r>
              <a:rPr lang="el-GR" i="1" err="1">
                <a:solidFill>
                  <a:srgbClr val="FF0000"/>
                </a:solidFill>
                <a:effectLst/>
                <a:latin typeface="Helvetica" pitchFamily="2" charset="0"/>
              </a:rPr>
              <a:t>ϕ</a:t>
            </a:r>
            <a:r>
              <a:rPr lang="en-US" altLang="zh-CN" i="1" baseline="-25000">
                <a:solidFill>
                  <a:srgbClr val="FF0000"/>
                </a:solidFill>
                <a:effectLst/>
                <a:latin typeface="Helvetica" pitchFamily="2" charset="0"/>
              </a:rPr>
              <a:t>c1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(color)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/>
              <a:t>)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	+</a:t>
            </a:r>
            <a:r>
              <a:rPr lang="zh-CN" altLang="en-US"/>
              <a:t> </a:t>
            </a:r>
            <a:r>
              <a:rPr lang="en-US" altLang="zh-CN"/>
              <a:t>f</a:t>
            </a:r>
            <a:r>
              <a:rPr lang="en-US" altLang="zh-CN" baseline="-25000"/>
              <a:t>2</a:t>
            </a:r>
            <a:r>
              <a:rPr lang="zh-CN" altLang="en-US"/>
              <a:t> </a:t>
            </a:r>
            <a:r>
              <a:rPr lang="en-US" altLang="zh-CN"/>
              <a:t>(</a:t>
            </a:r>
            <a:r>
              <a:rPr lang="el-GR" sz="2400" i="1" err="1">
                <a:solidFill>
                  <a:srgbClr val="0070C0"/>
                </a:solidFill>
                <a:effectLst/>
                <a:latin typeface="Helvetica" pitchFamily="2" charset="0"/>
              </a:rPr>
              <a:t>ϕ</a:t>
            </a:r>
            <a:r>
              <a:rPr lang="en-US" altLang="zh-CN" sz="2400" i="1" baseline="-25000">
                <a:solidFill>
                  <a:srgbClr val="0070C0"/>
                </a:solidFill>
                <a:effectLst/>
                <a:latin typeface="Helvetica" pitchFamily="2" charset="0"/>
              </a:rPr>
              <a:t>s2</a:t>
            </a:r>
            <a:r>
              <a:rPr lang="zh-CN" altLang="en-US" sz="2400" i="1" baseline="-25000">
                <a:solidFill>
                  <a:srgbClr val="0070C0"/>
                </a:solidFill>
                <a:effectLst/>
                <a:latin typeface="Helvetica" pitchFamily="2" charset="0"/>
              </a:rPr>
              <a:t> </a:t>
            </a:r>
            <a:r>
              <a:rPr lang="en-US" altLang="zh-CN" sz="2400" i="1">
                <a:solidFill>
                  <a:srgbClr val="0070C0"/>
                </a:solidFill>
                <a:effectLst/>
                <a:latin typeface="Helvetica" pitchFamily="2" charset="0"/>
              </a:rPr>
              <a:t>(</a:t>
            </a:r>
            <a:r>
              <a:rPr lang="en-US" altLang="zh-CN" sz="2400">
                <a:solidFill>
                  <a:srgbClr val="0070C0"/>
                </a:solidFill>
              </a:rPr>
              <a:t>size)</a:t>
            </a:r>
            <a:r>
              <a:rPr lang="zh-CN" altLang="en-US" sz="2400">
                <a:solidFill>
                  <a:srgbClr val="0070C0"/>
                </a:solidFill>
              </a:rPr>
              <a:t> </a:t>
            </a:r>
            <a:r>
              <a:rPr lang="en-US" altLang="zh-CN"/>
              <a:t>+</a:t>
            </a:r>
            <a:r>
              <a:rPr lang="el-GR" i="1">
                <a:effectLst/>
                <a:latin typeface="Helvetica" pitchFamily="2" charset="0"/>
              </a:rPr>
              <a:t> </a:t>
            </a:r>
            <a:r>
              <a:rPr lang="el-GR" b="1" i="1" err="1">
                <a:solidFill>
                  <a:schemeClr val="accent5">
                    <a:lumMod val="75000"/>
                  </a:schemeClr>
                </a:solidFill>
                <a:effectLst/>
                <a:latin typeface="Helvetica" pitchFamily="2" charset="0"/>
              </a:rPr>
              <a:t>ϕ</a:t>
            </a:r>
            <a:r>
              <a:rPr lang="en-US" altLang="zh-CN" b="1" i="1" baseline="-25000">
                <a:solidFill>
                  <a:schemeClr val="accent5">
                    <a:lumMod val="75000"/>
                  </a:schemeClr>
                </a:solidFill>
                <a:latin typeface="Helvetica" pitchFamily="2" charset="0"/>
              </a:rPr>
              <a:t>f2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(firmness)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altLang="zh-CN"/>
              <a:t>+</a:t>
            </a:r>
            <a:r>
              <a:rPr lang="el-GR" i="1">
                <a:effectLst/>
                <a:latin typeface="Helvetica" pitchFamily="2" charset="0"/>
              </a:rPr>
              <a:t> </a:t>
            </a:r>
            <a:r>
              <a:rPr lang="el-GR" i="1" err="1">
                <a:solidFill>
                  <a:srgbClr val="00B050"/>
                </a:solidFill>
                <a:effectLst/>
                <a:latin typeface="Helvetica" pitchFamily="2" charset="0"/>
              </a:rPr>
              <a:t>ϕ</a:t>
            </a:r>
            <a:r>
              <a:rPr lang="en-US" altLang="zh-CN" i="1" baseline="-25000">
                <a:solidFill>
                  <a:srgbClr val="00B050"/>
                </a:solidFill>
                <a:effectLst/>
                <a:latin typeface="Helvetica" pitchFamily="2" charset="0"/>
              </a:rPr>
              <a:t>c2</a:t>
            </a:r>
            <a:r>
              <a:rPr lang="zh-CN" altLang="en-US">
                <a:solidFill>
                  <a:srgbClr val="00B050"/>
                </a:solidFill>
              </a:rPr>
              <a:t> </a:t>
            </a:r>
            <a:r>
              <a:rPr lang="en-US" altLang="zh-CN">
                <a:solidFill>
                  <a:srgbClr val="00B050"/>
                </a:solidFill>
              </a:rPr>
              <a:t>(color)</a:t>
            </a:r>
            <a:r>
              <a:rPr lang="zh-CN" altLang="en-US">
                <a:solidFill>
                  <a:srgbClr val="00B050"/>
                </a:solidFill>
              </a:rPr>
              <a:t> </a:t>
            </a:r>
            <a:r>
              <a:rPr lang="en-US" altLang="zh-CN"/>
              <a:t>)</a:t>
            </a:r>
            <a:r>
              <a:rPr lang="zh-CN" altLang="en-US"/>
              <a:t> 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   </a:t>
            </a:r>
            <a:r>
              <a:rPr lang="en-US" altLang="zh-CN"/>
              <a:t>+</a:t>
            </a:r>
            <a:r>
              <a:rPr lang="zh-CN" altLang="en-US"/>
              <a:t> </a:t>
            </a:r>
            <a:r>
              <a:rPr lang="en-US" altLang="zh-CN" err="1"/>
              <a:t>f</a:t>
            </a:r>
            <a:r>
              <a:rPr lang="en-US" altLang="zh-CN" baseline="-25000" err="1"/>
              <a:t>n</a:t>
            </a:r>
            <a:r>
              <a:rPr lang="en-US" altLang="zh-CN"/>
              <a:t>….</a:t>
            </a:r>
            <a:r>
              <a:rPr lang="zh-CN" altLang="en-US"/>
              <a:t> </a:t>
            </a:r>
            <a:r>
              <a:rPr lang="en-US" altLang="zh-CN"/>
              <a:t>n</a:t>
            </a:r>
            <a:endParaRPr lang="en-US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2D2BAB69-13A2-02AB-876F-2905AE525937}"/>
              </a:ext>
            </a:extLst>
          </p:cNvPr>
          <p:cNvGrpSpPr/>
          <p:nvPr/>
        </p:nvGrpSpPr>
        <p:grpSpPr>
          <a:xfrm>
            <a:off x="7050105" y="2380987"/>
            <a:ext cx="4336088" cy="4260480"/>
            <a:chOff x="7123226" y="1137249"/>
            <a:chExt cx="4336088" cy="4260480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4A728A60-6FEF-0A02-479D-07A77D4BC186}"/>
                </a:ext>
              </a:extLst>
            </p:cNvPr>
            <p:cNvGrpSpPr/>
            <p:nvPr/>
          </p:nvGrpSpPr>
          <p:grpSpPr>
            <a:xfrm>
              <a:off x="7518991" y="1137249"/>
              <a:ext cx="3304901" cy="1524482"/>
              <a:chOff x="823347" y="4125166"/>
              <a:chExt cx="3304901" cy="1524482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AF14CC05-5C7E-87A9-6365-DAB69758D6F3}"/>
                  </a:ext>
                </a:extLst>
              </p:cNvPr>
              <p:cNvGrpSpPr/>
              <p:nvPr/>
            </p:nvGrpSpPr>
            <p:grpSpPr>
              <a:xfrm>
                <a:off x="823347" y="4125166"/>
                <a:ext cx="1882076" cy="1520910"/>
                <a:chOff x="1682496" y="1550380"/>
                <a:chExt cx="1873303" cy="1520910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F12BAF9-0E17-4024-D55B-AF38727F3A95}"/>
                    </a:ext>
                  </a:extLst>
                </p:cNvPr>
                <p:cNvGrpSpPr/>
                <p:nvPr/>
              </p:nvGrpSpPr>
              <p:grpSpPr>
                <a:xfrm>
                  <a:off x="1682496" y="1691640"/>
                  <a:ext cx="1764018" cy="1235216"/>
                  <a:chOff x="1682496" y="1691640"/>
                  <a:chExt cx="1764018" cy="1235216"/>
                </a:xfrm>
              </p:grpSpPr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C85717D-580B-199B-313C-6FBD7833010C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1691640"/>
                    <a:ext cx="49712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11</a:t>
                    </a:r>
                    <a:endParaRPr lang="en-US"/>
                  </a:p>
                </p:txBody>
              </p: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15BE37CB-23EB-44AE-CBCF-352268A7F65E}"/>
                      </a:ext>
                    </a:extLst>
                  </p:cNvPr>
                  <p:cNvSpPr txBox="1"/>
                  <p:nvPr/>
                </p:nvSpPr>
                <p:spPr>
                  <a:xfrm>
                    <a:off x="2304594" y="1691640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12</a:t>
                    </a:r>
                    <a:endParaRPr lang="en-US"/>
                  </a:p>
                </p:txBody>
              </p:sp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F1947870-7F21-832E-A706-97A0C2A036E2}"/>
                      </a:ext>
                    </a:extLst>
                  </p:cNvPr>
                  <p:cNvSpPr txBox="1"/>
                  <p:nvPr/>
                </p:nvSpPr>
                <p:spPr>
                  <a:xfrm>
                    <a:off x="2938041" y="1691640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13</a:t>
                    </a:r>
                    <a:endParaRPr lang="en-US"/>
                  </a:p>
                </p:txBody>
              </p:sp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F7422D7-FDD7-1980-1870-0C8A23DFC206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2124582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</a:t>
                    </a:r>
                    <a:endParaRPr lang="en-US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301B317A-AB28-BAA7-4CC3-0E8FD370DF43}"/>
                      </a:ext>
                    </a:extLst>
                  </p:cNvPr>
                  <p:cNvSpPr txBox="1"/>
                  <p:nvPr/>
                </p:nvSpPr>
                <p:spPr>
                  <a:xfrm>
                    <a:off x="2304594" y="2124582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2</a:t>
                    </a:r>
                    <a:endParaRPr lang="en-US"/>
                  </a:p>
                </p:txBody>
              </p:sp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1F3DC0E-272A-9333-8D4D-D055B584A061}"/>
                      </a:ext>
                    </a:extLst>
                  </p:cNvPr>
                  <p:cNvSpPr txBox="1"/>
                  <p:nvPr/>
                </p:nvSpPr>
                <p:spPr>
                  <a:xfrm>
                    <a:off x="2938041" y="2124582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3</a:t>
                    </a:r>
                    <a:endParaRPr lang="en-US"/>
                  </a:p>
                </p:txBody>
              </p:sp>
              <p:sp>
                <p:nvSpPr>
                  <p:cNvPr id="16" name="TextBox 15">
                    <a:extLst>
                      <a:ext uri="{FF2B5EF4-FFF2-40B4-BE49-F238E27FC236}">
                        <a16:creationId xmlns:a16="http://schemas.microsoft.com/office/drawing/2014/main" id="{8A4A7EFC-70C4-9449-47E8-F7134A6D882F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2557524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</a:t>
                    </a:r>
                    <a:endParaRPr lang="en-US"/>
                  </a:p>
                </p:txBody>
              </p:sp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D4311881-A02A-9E6E-AF6D-AE091650F492}"/>
                      </a:ext>
                    </a:extLst>
                  </p:cNvPr>
                  <p:cNvSpPr txBox="1"/>
                  <p:nvPr/>
                </p:nvSpPr>
                <p:spPr>
                  <a:xfrm>
                    <a:off x="2304594" y="2557524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2</a:t>
                    </a:r>
                    <a:endParaRPr lang="en-US"/>
                  </a:p>
                </p:txBody>
              </p:sp>
              <p:sp>
                <p:nvSpPr>
                  <p:cNvPr id="18" name="TextBox 17">
                    <a:extLst>
                      <a:ext uri="{FF2B5EF4-FFF2-40B4-BE49-F238E27FC236}">
                        <a16:creationId xmlns:a16="http://schemas.microsoft.com/office/drawing/2014/main" id="{D8FFCD52-B7ED-DC2C-9199-B9CF0562D8D9}"/>
                      </a:ext>
                    </a:extLst>
                  </p:cNvPr>
                  <p:cNvSpPr txBox="1"/>
                  <p:nvPr/>
                </p:nvSpPr>
                <p:spPr>
                  <a:xfrm>
                    <a:off x="2938041" y="2557524"/>
                    <a:ext cx="50847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 err="1">
                        <a:effectLst/>
                        <a:latin typeface="Helvetica" pitchFamily="2" charset="0"/>
                      </a:rPr>
                      <a:t>ϕ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3</a:t>
                    </a:r>
                    <a:endParaRPr lang="en-US"/>
                  </a:p>
                </p:txBody>
              </p:sp>
            </p:grpSp>
            <p:sp>
              <p:nvSpPr>
                <p:cNvPr id="20" name="Left Bracket 19">
                  <a:extLst>
                    <a:ext uri="{FF2B5EF4-FFF2-40B4-BE49-F238E27FC236}">
                      <a16:creationId xmlns:a16="http://schemas.microsoft.com/office/drawing/2014/main" id="{5076FDF7-0BB9-3DF7-DE7B-86FF0D7F9262}"/>
                    </a:ext>
                  </a:extLst>
                </p:cNvPr>
                <p:cNvSpPr/>
                <p:nvPr/>
              </p:nvSpPr>
              <p:spPr>
                <a:xfrm>
                  <a:off x="1698313" y="1550380"/>
                  <a:ext cx="192024" cy="1517736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ight Bracket 21">
                  <a:extLst>
                    <a:ext uri="{FF2B5EF4-FFF2-40B4-BE49-F238E27FC236}">
                      <a16:creationId xmlns:a16="http://schemas.microsoft.com/office/drawing/2014/main" id="{D3A0463F-A097-1302-6167-B7057E8AD721}"/>
                    </a:ext>
                  </a:extLst>
                </p:cNvPr>
                <p:cNvSpPr/>
                <p:nvPr/>
              </p:nvSpPr>
              <p:spPr>
                <a:xfrm>
                  <a:off x="3363775" y="1553554"/>
                  <a:ext cx="192024" cy="1517736"/>
                </a:xfrm>
                <a:prstGeom prst="righ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81ACE120-ABE2-B71D-72CC-15A35CBCF390}"/>
                  </a:ext>
                </a:extLst>
              </p:cNvPr>
              <p:cNvGrpSpPr/>
              <p:nvPr/>
            </p:nvGrpSpPr>
            <p:grpSpPr>
              <a:xfrm>
                <a:off x="2888024" y="4128340"/>
                <a:ext cx="1240224" cy="1521308"/>
                <a:chOff x="4115410" y="1550380"/>
                <a:chExt cx="1234443" cy="1521308"/>
              </a:xfrm>
            </p:grpSpPr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2938F6A6-8E5E-3AD6-3458-545A58D6F5C3}"/>
                    </a:ext>
                  </a:extLst>
                </p:cNvPr>
                <p:cNvSpPr txBox="1"/>
                <p:nvPr/>
              </p:nvSpPr>
              <p:spPr>
                <a:xfrm>
                  <a:off x="4450155" y="1691640"/>
                  <a:ext cx="570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/>
                    <a:t>size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737899D-44D5-0BC9-8EDF-B557234256D7}"/>
                    </a:ext>
                  </a:extLst>
                </p:cNvPr>
                <p:cNvSpPr txBox="1"/>
                <p:nvPr/>
              </p:nvSpPr>
              <p:spPr>
                <a:xfrm>
                  <a:off x="4207973" y="2124582"/>
                  <a:ext cx="105509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/>
                    <a:t>firmness</a:t>
                  </a:r>
                  <a:endParaRPr lang="en-US"/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B2E7D19-F8FB-7D7E-98AD-8E78CA87EBDC}"/>
                    </a:ext>
                  </a:extLst>
                </p:cNvPr>
                <p:cNvSpPr txBox="1"/>
                <p:nvPr/>
              </p:nvSpPr>
              <p:spPr>
                <a:xfrm>
                  <a:off x="4387509" y="2557524"/>
                  <a:ext cx="69602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/>
                    <a:t>color</a:t>
                  </a:r>
                  <a:endParaRPr lang="en-US"/>
                </a:p>
              </p:txBody>
            </p:sp>
            <p:sp>
              <p:nvSpPr>
                <p:cNvPr id="26" name="Left Bracket 25">
                  <a:extLst>
                    <a:ext uri="{FF2B5EF4-FFF2-40B4-BE49-F238E27FC236}">
                      <a16:creationId xmlns:a16="http://schemas.microsoft.com/office/drawing/2014/main" id="{BBD446C0-21ED-A506-7AC6-9D70D7D99C2A}"/>
                    </a:ext>
                  </a:extLst>
                </p:cNvPr>
                <p:cNvSpPr/>
                <p:nvPr/>
              </p:nvSpPr>
              <p:spPr>
                <a:xfrm>
                  <a:off x="4115410" y="1553952"/>
                  <a:ext cx="192024" cy="1517736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ight Bracket 26">
                  <a:extLst>
                    <a:ext uri="{FF2B5EF4-FFF2-40B4-BE49-F238E27FC236}">
                      <a16:creationId xmlns:a16="http://schemas.microsoft.com/office/drawing/2014/main" id="{51679CE2-967B-D445-801C-28D5180A9834}"/>
                    </a:ext>
                  </a:extLst>
                </p:cNvPr>
                <p:cNvSpPr/>
                <p:nvPr/>
              </p:nvSpPr>
              <p:spPr>
                <a:xfrm>
                  <a:off x="5157829" y="1550380"/>
                  <a:ext cx="192024" cy="1517736"/>
                </a:xfrm>
                <a:prstGeom prst="righ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3347573D-A0B7-58E9-AC13-00A1AF442B45}"/>
                </a:ext>
              </a:extLst>
            </p:cNvPr>
            <p:cNvSpPr/>
            <p:nvPr/>
          </p:nvSpPr>
          <p:spPr>
            <a:xfrm rot="5400000">
              <a:off x="9223218" y="2882956"/>
              <a:ext cx="265802" cy="16459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DDB0AB5-BD2F-222D-6B3F-32B2DC1C1AC8}"/>
                </a:ext>
              </a:extLst>
            </p:cNvPr>
            <p:cNvGrpSpPr/>
            <p:nvPr/>
          </p:nvGrpSpPr>
          <p:grpSpPr>
            <a:xfrm>
              <a:off x="7123226" y="3108961"/>
              <a:ext cx="4336088" cy="1517736"/>
              <a:chOff x="4479663" y="4139779"/>
              <a:chExt cx="4336088" cy="1517736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AA46856D-A287-2E13-50EA-DF5A33E5F48D}"/>
                  </a:ext>
                </a:extLst>
              </p:cNvPr>
              <p:cNvGrpSpPr/>
              <p:nvPr/>
            </p:nvGrpSpPr>
            <p:grpSpPr>
              <a:xfrm>
                <a:off x="4479663" y="4139779"/>
                <a:ext cx="4336088" cy="1517736"/>
                <a:chOff x="6199780" y="1550380"/>
                <a:chExt cx="4315876" cy="1517736"/>
              </a:xfrm>
            </p:grpSpPr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317C3756-EDAD-91F0-7816-556FCDAAF7E7}"/>
                    </a:ext>
                  </a:extLst>
                </p:cNvPr>
                <p:cNvGrpSpPr/>
                <p:nvPr/>
              </p:nvGrpSpPr>
              <p:grpSpPr>
                <a:xfrm>
                  <a:off x="6331805" y="1691640"/>
                  <a:ext cx="4104346" cy="1235216"/>
                  <a:chOff x="1682496" y="1691640"/>
                  <a:chExt cx="1630726" cy="1235216"/>
                </a:xfrm>
              </p:grpSpPr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4993F607-1D00-0809-9973-BB613E4BA23E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1691640"/>
                    <a:ext cx="581743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11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(size)</a:t>
                    </a:r>
                    <a:endParaRPr lang="en-US"/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6F0ABA3D-1FB7-611D-6C4C-91DBA722B0A8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806" y="1691640"/>
                    <a:ext cx="628690" cy="369332"/>
                  </a:xfrm>
                  <a:prstGeom prst="rect">
                    <a:avLst/>
                  </a:prstGeom>
                  <a:noFill/>
                </p:spPr>
                <p:txBody>
                  <a:bodyPr wrap="square" lIns="91440" tIns="45720" rIns="91440" bIns="45720" rtlCol="0" anchor="t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/>
                        <a:cs typeface="Helvetica"/>
                      </a:rPr>
                      <a:t>Φ</a:t>
                    </a:r>
                    <a:r>
                      <a:rPr lang="en-US" altLang="zh-CN" i="1" baseline="-25000">
                        <a:effectLst/>
                        <a:latin typeface="Helvetica"/>
                        <a:ea typeface="等线"/>
                        <a:cs typeface="Helvetica"/>
                      </a:rPr>
                      <a:t>12</a:t>
                    </a:r>
                    <a:r>
                      <a:rPr lang="en-US" altLang="zh-CN" i="1">
                        <a:effectLst/>
                        <a:latin typeface="Helvetica"/>
                        <a:ea typeface="等线"/>
                        <a:cs typeface="Helvetica"/>
                      </a:rPr>
                      <a:t>(firmness)</a:t>
                    </a:r>
                    <a:endParaRPr lang="en-US">
                      <a:latin typeface="Helvetica"/>
                      <a:ea typeface="等线"/>
                      <a:cs typeface="Helvetica"/>
                    </a:endParaRPr>
                  </a:p>
                </p:txBody>
              </p:sp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A1AE432D-C222-CD90-6F7B-AFF82A311FD8}"/>
                      </a:ext>
                    </a:extLst>
                  </p:cNvPr>
                  <p:cNvSpPr txBox="1"/>
                  <p:nvPr/>
                </p:nvSpPr>
                <p:spPr>
                  <a:xfrm>
                    <a:off x="2829051" y="1691640"/>
                    <a:ext cx="4841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13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(color)</a:t>
                    </a:r>
                    <a:endParaRPr lang="en-US"/>
                  </a:p>
                </p:txBody>
              </p:sp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FA0699D9-C255-3FB1-70F4-714E56AE6AE7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2124582"/>
                    <a:ext cx="587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(size)</a:t>
                    </a:r>
                    <a:endParaRPr lang="en-US"/>
                  </a:p>
                </p:txBody>
              </p:sp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6FB37B74-ABD2-CE7A-5310-70AC8B3CE242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413" y="2124583"/>
                    <a:ext cx="65580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2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(firmness)</a:t>
                    </a:r>
                    <a:endParaRPr lang="en-US"/>
                  </a:p>
                </p:txBody>
              </p:sp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C1C5EC44-50ED-6FDB-ACC6-1B69DAED4BB2}"/>
                      </a:ext>
                    </a:extLst>
                  </p:cNvPr>
                  <p:cNvSpPr txBox="1"/>
                  <p:nvPr/>
                </p:nvSpPr>
                <p:spPr>
                  <a:xfrm>
                    <a:off x="2829051" y="2124582"/>
                    <a:ext cx="4841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2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3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(color)</a:t>
                    </a:r>
                    <a:endParaRPr lang="en-US"/>
                  </a:p>
                </p:txBody>
              </p:sp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F987BDBC-F176-519C-3521-0CA98782553E}"/>
                      </a:ext>
                    </a:extLst>
                  </p:cNvPr>
                  <p:cNvSpPr txBox="1"/>
                  <p:nvPr/>
                </p:nvSpPr>
                <p:spPr>
                  <a:xfrm>
                    <a:off x="1682496" y="2557524"/>
                    <a:ext cx="58765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1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(size)</a:t>
                    </a:r>
                    <a:endParaRPr lang="en-US"/>
                  </a:p>
                </p:txBody>
              </p:sp>
              <p:sp>
                <p:nvSpPr>
                  <p:cNvPr id="36" name="TextBox 35">
                    <a:extLst>
                      <a:ext uri="{FF2B5EF4-FFF2-40B4-BE49-F238E27FC236}">
                        <a16:creationId xmlns:a16="http://schemas.microsoft.com/office/drawing/2014/main" id="{57D16690-93AC-EA6A-4722-9B5BAA6615C2}"/>
                      </a:ext>
                    </a:extLst>
                  </p:cNvPr>
                  <p:cNvSpPr txBox="1"/>
                  <p:nvPr/>
                </p:nvSpPr>
                <p:spPr>
                  <a:xfrm>
                    <a:off x="2173806" y="2557524"/>
                    <a:ext cx="647073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2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(firmness)</a:t>
                    </a:r>
                    <a:endParaRPr lang="en-US"/>
                  </a:p>
                </p:txBody>
              </p:sp>
              <p:sp>
                <p:nvSpPr>
                  <p:cNvPr id="37" name="TextBox 36">
                    <a:extLst>
                      <a:ext uri="{FF2B5EF4-FFF2-40B4-BE49-F238E27FC236}">
                        <a16:creationId xmlns:a16="http://schemas.microsoft.com/office/drawing/2014/main" id="{766E6D61-B772-FD71-D338-19DB1101D18B}"/>
                      </a:ext>
                    </a:extLst>
                  </p:cNvPr>
                  <p:cNvSpPr txBox="1"/>
                  <p:nvPr/>
                </p:nvSpPr>
                <p:spPr>
                  <a:xfrm>
                    <a:off x="2829051" y="2557524"/>
                    <a:ext cx="484171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l-GR" i="1">
                        <a:effectLst/>
                        <a:latin typeface="Helvetica" pitchFamily="2" charset="0"/>
                      </a:rPr>
                      <a:t>Φ</a:t>
                    </a:r>
                    <a:r>
                      <a:rPr lang="en-US" altLang="zh-CN" i="1" baseline="-25000">
                        <a:latin typeface="Helvetica" pitchFamily="2" charset="0"/>
                      </a:rPr>
                      <a:t>3</a:t>
                    </a:r>
                    <a:r>
                      <a:rPr lang="en-US" altLang="zh-CN" i="1" baseline="-25000">
                        <a:effectLst/>
                        <a:latin typeface="Helvetica" pitchFamily="2" charset="0"/>
                      </a:rPr>
                      <a:t>3</a:t>
                    </a:r>
                    <a:r>
                      <a:rPr lang="zh-CN" altLang="en-US" i="1" baseline="-25000">
                        <a:effectLst/>
                        <a:latin typeface="Helvetica" pitchFamily="2" charset="0"/>
                      </a:rPr>
                      <a:t> </a:t>
                    </a:r>
                    <a:r>
                      <a:rPr lang="en-US" altLang="zh-CN" i="1">
                        <a:effectLst/>
                        <a:latin typeface="Helvetica" pitchFamily="2" charset="0"/>
                      </a:rPr>
                      <a:t>(color)</a:t>
                    </a:r>
                    <a:endParaRPr lang="en-US"/>
                  </a:p>
                </p:txBody>
              </p:sp>
            </p:grpSp>
            <p:sp>
              <p:nvSpPr>
                <p:cNvPr id="38" name="Left Bracket 37">
                  <a:extLst>
                    <a:ext uri="{FF2B5EF4-FFF2-40B4-BE49-F238E27FC236}">
                      <a16:creationId xmlns:a16="http://schemas.microsoft.com/office/drawing/2014/main" id="{C2A2F351-59BB-FE64-964E-A8615A96E36A}"/>
                    </a:ext>
                  </a:extLst>
                </p:cNvPr>
                <p:cNvSpPr/>
                <p:nvPr/>
              </p:nvSpPr>
              <p:spPr>
                <a:xfrm>
                  <a:off x="6199780" y="1550380"/>
                  <a:ext cx="192024" cy="1517736"/>
                </a:xfrm>
                <a:prstGeom prst="lef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Right Bracket 38">
                  <a:extLst>
                    <a:ext uri="{FF2B5EF4-FFF2-40B4-BE49-F238E27FC236}">
                      <a16:creationId xmlns:a16="http://schemas.microsoft.com/office/drawing/2014/main" id="{E1C2DBA1-6B18-1626-4E07-D8E62C54BE8A}"/>
                    </a:ext>
                  </a:extLst>
                </p:cNvPr>
                <p:cNvSpPr/>
                <p:nvPr/>
              </p:nvSpPr>
              <p:spPr>
                <a:xfrm>
                  <a:off x="10323632" y="1550380"/>
                  <a:ext cx="192024" cy="1517736"/>
                </a:xfrm>
                <a:prstGeom prst="rightBracket">
                  <a:avLst/>
                </a:prstGeom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95EE6B9-1B3E-D2BD-20CC-E4C4C389C1AD}"/>
                  </a:ext>
                </a:extLst>
              </p:cNvPr>
              <p:cNvSpPr txBox="1"/>
              <p:nvPr/>
            </p:nvSpPr>
            <p:spPr>
              <a:xfrm>
                <a:off x="5639058" y="4290161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DCBAB92-B425-FEED-A31C-2FA4F6ADA281}"/>
                  </a:ext>
                </a:extLst>
              </p:cNvPr>
              <p:cNvSpPr txBox="1"/>
              <p:nvPr/>
            </p:nvSpPr>
            <p:spPr>
              <a:xfrm>
                <a:off x="5648245" y="4736620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4DEA7630-067A-4FF5-4A0E-A08E4385F2A9}"/>
                  </a:ext>
                </a:extLst>
              </p:cNvPr>
              <p:cNvSpPr txBox="1"/>
              <p:nvPr/>
            </p:nvSpPr>
            <p:spPr>
              <a:xfrm>
                <a:off x="5652400" y="5169562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B4292EF-71AF-0DF2-0D05-A464793A5DD0}"/>
                  </a:ext>
                </a:extLst>
              </p:cNvPr>
              <p:cNvSpPr txBox="1"/>
              <p:nvPr/>
            </p:nvSpPr>
            <p:spPr>
              <a:xfrm>
                <a:off x="7316822" y="4281017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7404FC77-2404-5183-7F06-3FFC886BF9D4}"/>
                  </a:ext>
                </a:extLst>
              </p:cNvPr>
              <p:cNvSpPr txBox="1"/>
              <p:nvPr/>
            </p:nvSpPr>
            <p:spPr>
              <a:xfrm>
                <a:off x="7326009" y="4727476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2000337F-D813-7EEC-04A9-38505E4D8ECF}"/>
                  </a:ext>
                </a:extLst>
              </p:cNvPr>
              <p:cNvSpPr txBox="1"/>
              <p:nvPr/>
            </p:nvSpPr>
            <p:spPr>
              <a:xfrm>
                <a:off x="7330164" y="5160418"/>
                <a:ext cx="3095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00B050"/>
                    </a:solidFill>
                  </a:rPr>
                  <a:t>+</a:t>
                </a:r>
                <a:endParaRPr lang="en-US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52" name="Right Arrow 51">
              <a:extLst>
                <a:ext uri="{FF2B5EF4-FFF2-40B4-BE49-F238E27FC236}">
                  <a16:creationId xmlns:a16="http://schemas.microsoft.com/office/drawing/2014/main" id="{FC5BAF7A-5014-2FC2-1441-65B031CECD5A}"/>
                </a:ext>
              </a:extLst>
            </p:cNvPr>
            <p:cNvSpPr/>
            <p:nvPr/>
          </p:nvSpPr>
          <p:spPr>
            <a:xfrm rot="5400000">
              <a:off x="9240665" y="4726774"/>
              <a:ext cx="265802" cy="164592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12BFDF4B-0B48-1343-DE20-4AA7A8EC6B9E}"/>
                </a:ext>
              </a:extLst>
            </p:cNvPr>
            <p:cNvGrpSpPr/>
            <p:nvPr/>
          </p:nvGrpSpPr>
          <p:grpSpPr>
            <a:xfrm>
              <a:off x="8621357" y="5028397"/>
              <a:ext cx="1578494" cy="369332"/>
              <a:chOff x="9216149" y="4699368"/>
              <a:chExt cx="1578494" cy="369332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21D410D-7804-C603-F1C3-F6E2F90030CF}"/>
                  </a:ext>
                </a:extLst>
              </p:cNvPr>
              <p:cNvSpPr txBox="1"/>
              <p:nvPr/>
            </p:nvSpPr>
            <p:spPr>
              <a:xfrm>
                <a:off x="9216149" y="4699368"/>
                <a:ext cx="157849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Input</a:t>
                </a:r>
                <a:r>
                  <a:rPr lang="zh-CN" altLang="en-US"/>
                  <a:t> </a:t>
                </a:r>
                <a:r>
                  <a:rPr lang="en-US" altLang="zh-CN"/>
                  <a:t>features</a:t>
                </a:r>
                <a:endParaRPr lang="en-US"/>
              </a:p>
            </p:txBody>
          </p:sp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E9563D10-DAAC-5970-87D4-82AC7E50F7F2}"/>
                  </a:ext>
                </a:extLst>
              </p:cNvPr>
              <p:cNvSpPr/>
              <p:nvPr/>
            </p:nvSpPr>
            <p:spPr>
              <a:xfrm>
                <a:off x="9216149" y="4713959"/>
                <a:ext cx="1578494" cy="354741"/>
              </a:xfrm>
              <a:prstGeom prst="roundRect">
                <a:avLst/>
              </a:prstGeom>
              <a:solidFill>
                <a:schemeClr val="accent1">
                  <a:alpha val="0"/>
                </a:schemeClr>
              </a:solidFill>
              <a:ln w="2540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8E49F58-0958-6108-CA6E-2658BB28FA63}"/>
              </a:ext>
            </a:extLst>
          </p:cNvPr>
          <p:cNvGrpSpPr/>
          <p:nvPr/>
        </p:nvGrpSpPr>
        <p:grpSpPr>
          <a:xfrm>
            <a:off x="286092" y="870863"/>
            <a:ext cx="5150099" cy="4155472"/>
            <a:chOff x="6196972" y="1173530"/>
            <a:chExt cx="5150099" cy="415547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09C42646-2E47-65E2-A46F-F0B038A42708}"/>
                </a:ext>
              </a:extLst>
            </p:cNvPr>
            <p:cNvSpPr/>
            <p:nvPr/>
          </p:nvSpPr>
          <p:spPr>
            <a:xfrm>
              <a:off x="10652528" y="3250998"/>
              <a:ext cx="314439" cy="446341"/>
            </a:xfrm>
            <a:prstGeom prst="rect">
              <a:avLst/>
            </a:prstGeom>
            <a:solidFill>
              <a:schemeClr val="accent1">
                <a:alpha val="39824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941AC00-0130-5580-6DE4-0A97ECDA5433}"/>
                </a:ext>
              </a:extLst>
            </p:cNvPr>
            <p:cNvGrpSpPr/>
            <p:nvPr/>
          </p:nvGrpSpPr>
          <p:grpSpPr>
            <a:xfrm>
              <a:off x="6196972" y="1432677"/>
              <a:ext cx="1735255" cy="3896325"/>
              <a:chOff x="474151" y="542901"/>
              <a:chExt cx="1735255" cy="3896325"/>
            </a:xfrm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C8C2EAE-9610-792C-6B32-01AE05A8D298}"/>
                  </a:ext>
                </a:extLst>
              </p:cNvPr>
              <p:cNvSpPr/>
              <p:nvPr/>
            </p:nvSpPr>
            <p:spPr>
              <a:xfrm>
                <a:off x="474151" y="542901"/>
                <a:ext cx="1735255" cy="3896325"/>
              </a:xfrm>
              <a:prstGeom prst="rect">
                <a:avLst/>
              </a:prstGeom>
              <a:solidFill>
                <a:schemeClr val="accent1">
                  <a:alpha val="39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A50E8FE3-AF18-EC40-652B-4765857CBA93}"/>
                  </a:ext>
                </a:extLst>
              </p:cNvPr>
              <p:cNvSpPr/>
              <p:nvPr/>
            </p:nvSpPr>
            <p:spPr>
              <a:xfrm>
                <a:off x="522514" y="2010229"/>
                <a:ext cx="217714" cy="217714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7AF8BDE-CC2F-3C54-F669-F2EFA1CF3F05}"/>
                  </a:ext>
                </a:extLst>
              </p:cNvPr>
              <p:cNvSpPr/>
              <p:nvPr/>
            </p:nvSpPr>
            <p:spPr>
              <a:xfrm>
                <a:off x="522513" y="2771509"/>
                <a:ext cx="217714" cy="217714"/>
              </a:xfrm>
              <a:prstGeom prst="ellipse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06F388C-8B8B-2FE9-6FB1-49C00115C01A}"/>
                </a:ext>
              </a:extLst>
            </p:cNvPr>
            <p:cNvGrpSpPr/>
            <p:nvPr/>
          </p:nvGrpSpPr>
          <p:grpSpPr>
            <a:xfrm>
              <a:off x="7607288" y="2458588"/>
              <a:ext cx="2278679" cy="2727012"/>
              <a:chOff x="2086899" y="900268"/>
              <a:chExt cx="2278679" cy="2727012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8508C9E6-63D9-2CFC-4904-5429CD35B9D1}"/>
                  </a:ext>
                </a:extLst>
              </p:cNvPr>
              <p:cNvSpPr/>
              <p:nvPr/>
            </p:nvSpPr>
            <p:spPr>
              <a:xfrm>
                <a:off x="3170897" y="900268"/>
                <a:ext cx="1194681" cy="1944106"/>
              </a:xfrm>
              <a:prstGeom prst="rect">
                <a:avLst/>
              </a:prstGeom>
              <a:solidFill>
                <a:schemeClr val="accent1">
                  <a:alpha val="39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35" name="Group 134">
                <a:extLst>
                  <a:ext uri="{FF2B5EF4-FFF2-40B4-BE49-F238E27FC236}">
                    <a16:creationId xmlns:a16="http://schemas.microsoft.com/office/drawing/2014/main" id="{4DEDB4A7-AE85-EF6A-63D3-AE120864126A}"/>
                  </a:ext>
                </a:extLst>
              </p:cNvPr>
              <p:cNvGrpSpPr/>
              <p:nvPr/>
            </p:nvGrpSpPr>
            <p:grpSpPr>
              <a:xfrm>
                <a:off x="2086899" y="1915737"/>
                <a:ext cx="224694" cy="1711543"/>
                <a:chOff x="1431091" y="1935171"/>
                <a:chExt cx="224694" cy="1711543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6B8ECF81-B62C-4D4B-6D51-0BE2F55820CD}"/>
                    </a:ext>
                  </a:extLst>
                </p:cNvPr>
                <p:cNvSpPr/>
                <p:nvPr/>
              </p:nvSpPr>
              <p:spPr>
                <a:xfrm>
                  <a:off x="1431091" y="1935171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92965940-24E2-1CD2-FF5D-720FE5AA351A}"/>
                    </a:ext>
                  </a:extLst>
                </p:cNvPr>
                <p:cNvSpPr/>
                <p:nvPr/>
              </p:nvSpPr>
              <p:spPr>
                <a:xfrm>
                  <a:off x="1431091" y="2309647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91A550D4-C23B-52A4-D732-450C4A75D4E4}"/>
                    </a:ext>
                  </a:extLst>
                </p:cNvPr>
                <p:cNvSpPr/>
                <p:nvPr/>
              </p:nvSpPr>
              <p:spPr>
                <a:xfrm>
                  <a:off x="1438071" y="3429000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B4C6C8BC-53EF-3FB6-A0F1-17DDDAAAB7A9}"/>
                    </a:ext>
                  </a:extLst>
                </p:cNvPr>
                <p:cNvSpPr/>
                <p:nvPr/>
              </p:nvSpPr>
              <p:spPr>
                <a:xfrm>
                  <a:off x="1431091" y="2680047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2D4E2C1C-AE63-EE88-CF68-F8424BF02E0E}"/>
                    </a:ext>
                  </a:extLst>
                </p:cNvPr>
                <p:cNvSpPr/>
                <p:nvPr/>
              </p:nvSpPr>
              <p:spPr>
                <a:xfrm>
                  <a:off x="1431091" y="3054523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31B2F36-74EA-7D64-CACD-BDF015B427E3}"/>
                </a:ext>
              </a:extLst>
            </p:cNvPr>
            <p:cNvCxnSpPr>
              <a:cxnSpLocks/>
              <a:stCxn id="142" idx="6"/>
              <a:endCxn id="132" idx="2"/>
            </p:cNvCxnSpPr>
            <p:nvPr/>
          </p:nvCxnSpPr>
          <p:spPr>
            <a:xfrm flipV="1">
              <a:off x="6463049" y="2034995"/>
              <a:ext cx="1151219" cy="973867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B8C2EB1-E3B3-ED67-C2A6-D404737B10FD}"/>
                </a:ext>
              </a:extLst>
            </p:cNvPr>
            <p:cNvCxnSpPr>
              <a:cxnSpLocks/>
              <a:stCxn id="142" idx="6"/>
              <a:endCxn id="130" idx="2"/>
            </p:cNvCxnSpPr>
            <p:nvPr/>
          </p:nvCxnSpPr>
          <p:spPr>
            <a:xfrm flipV="1">
              <a:off x="6463049" y="1698519"/>
              <a:ext cx="1151219" cy="1310343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ABE96DB-9DDD-E6BF-BC42-AD2A4AB10F01}"/>
                </a:ext>
              </a:extLst>
            </p:cNvPr>
            <p:cNvCxnSpPr>
              <a:cxnSpLocks/>
              <a:stCxn id="142" idx="6"/>
              <a:endCxn id="83" idx="2"/>
            </p:cNvCxnSpPr>
            <p:nvPr/>
          </p:nvCxnSpPr>
          <p:spPr>
            <a:xfrm flipV="1">
              <a:off x="6463049" y="2793671"/>
              <a:ext cx="1151219" cy="21519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E62C4FF-2DCA-076D-9935-4B2D34A799F5}"/>
                </a:ext>
              </a:extLst>
            </p:cNvPr>
            <p:cNvCxnSpPr>
              <a:cxnSpLocks/>
              <a:stCxn id="143" idx="6"/>
              <a:endCxn id="136" idx="2"/>
            </p:cNvCxnSpPr>
            <p:nvPr/>
          </p:nvCxnSpPr>
          <p:spPr>
            <a:xfrm flipV="1">
              <a:off x="6463048" y="3582914"/>
              <a:ext cx="1144240" cy="18722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49CA869-D05E-A954-D970-49AD45CA10DF}"/>
                </a:ext>
              </a:extLst>
            </p:cNvPr>
            <p:cNvCxnSpPr>
              <a:cxnSpLocks/>
              <a:stCxn id="143" idx="6"/>
              <a:endCxn id="137" idx="2"/>
            </p:cNvCxnSpPr>
            <p:nvPr/>
          </p:nvCxnSpPr>
          <p:spPr>
            <a:xfrm>
              <a:off x="6463048" y="3770142"/>
              <a:ext cx="1144240" cy="187248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2FCFE78-2128-22F5-CA7C-29B212BD7C9D}"/>
                </a:ext>
              </a:extLst>
            </p:cNvPr>
            <p:cNvCxnSpPr>
              <a:cxnSpLocks/>
              <a:stCxn id="142" idx="6"/>
              <a:endCxn id="85" idx="2"/>
            </p:cNvCxnSpPr>
            <p:nvPr/>
          </p:nvCxnSpPr>
          <p:spPr>
            <a:xfrm flipV="1">
              <a:off x="6463049" y="2409472"/>
              <a:ext cx="1151219" cy="59939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76C2570-44BA-5CE6-CE7A-0DC40B8A7EAB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>
              <a:off x="6463048" y="3770142"/>
              <a:ext cx="1145705" cy="63255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99A3223-E58C-3ED1-98F3-BD68EA8C3326}"/>
                </a:ext>
              </a:extLst>
            </p:cNvPr>
            <p:cNvCxnSpPr>
              <a:cxnSpLocks/>
              <a:stCxn id="143" idx="6"/>
              <a:endCxn id="140" idx="2"/>
            </p:cNvCxnSpPr>
            <p:nvPr/>
          </p:nvCxnSpPr>
          <p:spPr>
            <a:xfrm>
              <a:off x="6463048" y="3770142"/>
              <a:ext cx="1144240" cy="93212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0B730B61-A7C2-206D-7D95-E12899A4B9C7}"/>
                </a:ext>
              </a:extLst>
            </p:cNvPr>
            <p:cNvCxnSpPr>
              <a:cxnSpLocks/>
              <a:stCxn id="142" idx="6"/>
              <a:endCxn id="84" idx="2"/>
            </p:cNvCxnSpPr>
            <p:nvPr/>
          </p:nvCxnSpPr>
          <p:spPr>
            <a:xfrm>
              <a:off x="6463049" y="3008862"/>
              <a:ext cx="1151219" cy="159286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6BB8BBB-B537-93D4-942A-28BF6933E98F}"/>
                </a:ext>
              </a:extLst>
            </p:cNvPr>
            <p:cNvCxnSpPr>
              <a:cxnSpLocks/>
              <a:stCxn id="137" idx="6"/>
              <a:endCxn id="126" idx="2"/>
            </p:cNvCxnSpPr>
            <p:nvPr/>
          </p:nvCxnSpPr>
          <p:spPr>
            <a:xfrm flipV="1">
              <a:off x="7825002" y="3065206"/>
              <a:ext cx="966531" cy="892184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7B8CFB4-ADEE-8D0B-BD31-6B168A9125BB}"/>
                </a:ext>
              </a:extLst>
            </p:cNvPr>
            <p:cNvCxnSpPr>
              <a:cxnSpLocks/>
              <a:stCxn id="140" idx="6"/>
              <a:endCxn id="128" idx="2"/>
            </p:cNvCxnSpPr>
            <p:nvPr/>
          </p:nvCxnSpPr>
          <p:spPr>
            <a:xfrm flipV="1">
              <a:off x="7825002" y="3812574"/>
              <a:ext cx="966531" cy="889692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B4A9313-C2AB-F4DF-AF97-F1F87F9217F5}"/>
                </a:ext>
              </a:extLst>
            </p:cNvPr>
            <p:cNvCxnSpPr>
              <a:cxnSpLocks/>
              <a:stCxn id="143" idx="6"/>
              <a:endCxn id="138" idx="2"/>
            </p:cNvCxnSpPr>
            <p:nvPr/>
          </p:nvCxnSpPr>
          <p:spPr>
            <a:xfrm>
              <a:off x="6463048" y="3770142"/>
              <a:ext cx="1151220" cy="1306601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7E45E4C-AE66-9597-62BC-A8FD509D3D1E}"/>
                </a:ext>
              </a:extLst>
            </p:cNvPr>
            <p:cNvCxnSpPr>
              <a:cxnSpLocks/>
              <a:stCxn id="139" idx="6"/>
              <a:endCxn id="129" idx="2"/>
            </p:cNvCxnSpPr>
            <p:nvPr/>
          </p:nvCxnSpPr>
          <p:spPr>
            <a:xfrm flipV="1">
              <a:off x="7825002" y="3437510"/>
              <a:ext cx="966531" cy="890280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7FC6CF6-E276-1313-963A-35EBF4B2D653}"/>
                </a:ext>
              </a:extLst>
            </p:cNvPr>
            <p:cNvCxnSpPr>
              <a:cxnSpLocks/>
              <a:stCxn id="138" idx="6"/>
              <a:endCxn id="127" idx="2"/>
            </p:cNvCxnSpPr>
            <p:nvPr/>
          </p:nvCxnSpPr>
          <p:spPr>
            <a:xfrm flipV="1">
              <a:off x="7831982" y="4184878"/>
              <a:ext cx="959551" cy="891865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78B798A-DA63-5E2A-F533-F7613CE3DD44}"/>
                </a:ext>
              </a:extLst>
            </p:cNvPr>
            <p:cNvCxnSpPr>
              <a:cxnSpLocks/>
              <a:stCxn id="136" idx="6"/>
              <a:endCxn id="125" idx="2"/>
            </p:cNvCxnSpPr>
            <p:nvPr/>
          </p:nvCxnSpPr>
          <p:spPr>
            <a:xfrm flipV="1">
              <a:off x="7825002" y="2678471"/>
              <a:ext cx="966533" cy="904443"/>
            </a:xfrm>
            <a:prstGeom prst="line">
              <a:avLst/>
            </a:prstGeom>
            <a:ln>
              <a:solidFill>
                <a:srgbClr val="00B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86E33A0E-1F84-1B51-C024-7517CDDA5217}"/>
                </a:ext>
              </a:extLst>
            </p:cNvPr>
            <p:cNvSpPr/>
            <p:nvPr/>
          </p:nvSpPr>
          <p:spPr>
            <a:xfrm>
              <a:off x="7660239" y="4255430"/>
              <a:ext cx="125771" cy="134059"/>
            </a:xfrm>
            <a:custGeom>
              <a:avLst/>
              <a:gdLst>
                <a:gd name="connsiteX0" fmla="*/ 0 w 132623"/>
                <a:gd name="connsiteY0" fmla="*/ 139930 h 177535"/>
                <a:gd name="connsiteX1" fmla="*/ 48861 w 132623"/>
                <a:gd name="connsiteY1" fmla="*/ 327 h 177535"/>
                <a:gd name="connsiteX2" fmla="*/ 83762 w 132623"/>
                <a:gd name="connsiteY2" fmla="*/ 174831 h 177535"/>
                <a:gd name="connsiteX3" fmla="*/ 132623 w 132623"/>
                <a:gd name="connsiteY3" fmla="*/ 105029 h 1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23" h="177535">
                  <a:moveTo>
                    <a:pt x="0" y="139930"/>
                  </a:moveTo>
                  <a:cubicBezTo>
                    <a:pt x="17450" y="67220"/>
                    <a:pt x="34901" y="-5490"/>
                    <a:pt x="48861" y="327"/>
                  </a:cubicBezTo>
                  <a:cubicBezTo>
                    <a:pt x="62821" y="6144"/>
                    <a:pt x="69802" y="157381"/>
                    <a:pt x="83762" y="174831"/>
                  </a:cubicBezTo>
                  <a:cubicBezTo>
                    <a:pt x="97722" y="192281"/>
                    <a:pt x="109356" y="120153"/>
                    <a:pt x="132623" y="105029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CBD70F2A-8B47-370A-C93E-CF957B8E13B7}"/>
                </a:ext>
              </a:extLst>
            </p:cNvPr>
            <p:cNvSpPr/>
            <p:nvPr/>
          </p:nvSpPr>
          <p:spPr>
            <a:xfrm>
              <a:off x="7666120" y="5007541"/>
              <a:ext cx="125771" cy="134059"/>
            </a:xfrm>
            <a:custGeom>
              <a:avLst/>
              <a:gdLst>
                <a:gd name="connsiteX0" fmla="*/ 0 w 132623"/>
                <a:gd name="connsiteY0" fmla="*/ 139930 h 177535"/>
                <a:gd name="connsiteX1" fmla="*/ 48861 w 132623"/>
                <a:gd name="connsiteY1" fmla="*/ 327 h 177535"/>
                <a:gd name="connsiteX2" fmla="*/ 83762 w 132623"/>
                <a:gd name="connsiteY2" fmla="*/ 174831 h 177535"/>
                <a:gd name="connsiteX3" fmla="*/ 132623 w 132623"/>
                <a:gd name="connsiteY3" fmla="*/ 105029 h 1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23" h="177535">
                  <a:moveTo>
                    <a:pt x="0" y="139930"/>
                  </a:moveTo>
                  <a:cubicBezTo>
                    <a:pt x="17450" y="67220"/>
                    <a:pt x="34901" y="-5490"/>
                    <a:pt x="48861" y="327"/>
                  </a:cubicBezTo>
                  <a:cubicBezTo>
                    <a:pt x="62821" y="6144"/>
                    <a:pt x="69802" y="157381"/>
                    <a:pt x="83762" y="174831"/>
                  </a:cubicBezTo>
                  <a:cubicBezTo>
                    <a:pt x="97722" y="192281"/>
                    <a:pt x="109356" y="120153"/>
                    <a:pt x="132623" y="105029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74958FF-1C60-3BBD-D30F-671BCDD24A72}"/>
                </a:ext>
              </a:extLst>
            </p:cNvPr>
            <p:cNvSpPr txBox="1"/>
            <p:nvPr/>
          </p:nvSpPr>
          <p:spPr>
            <a:xfrm>
              <a:off x="6215585" y="2807923"/>
              <a:ext cx="31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s</a:t>
              </a:r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6E514DEA-67E7-57C6-FB04-ADF684040935}"/>
                </a:ext>
              </a:extLst>
            </p:cNvPr>
            <p:cNvSpPr txBox="1"/>
            <p:nvPr/>
          </p:nvSpPr>
          <p:spPr>
            <a:xfrm>
              <a:off x="6204776" y="3581445"/>
              <a:ext cx="31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c</a:t>
              </a:r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52B2940-4B57-13B4-375E-0FB6270BAE55}"/>
                </a:ext>
              </a:extLst>
            </p:cNvPr>
            <p:cNvSpPr txBox="1"/>
            <p:nvPr/>
          </p:nvSpPr>
          <p:spPr>
            <a:xfrm>
              <a:off x="6601844" y="1173530"/>
              <a:ext cx="9255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Input</a:t>
              </a:r>
              <a:r>
                <a:rPr lang="zh-CN" altLang="en-US" sz="1200"/>
                <a:t> </a:t>
              </a:r>
              <a:r>
                <a:rPr lang="en-US" altLang="zh-CN" sz="1200"/>
                <a:t>Layer</a:t>
              </a:r>
              <a:endParaRPr lang="en-US" sz="120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549EC4A-CCC2-9711-BEDD-728342057C1C}"/>
                </a:ext>
              </a:extLst>
            </p:cNvPr>
            <p:cNvSpPr txBox="1"/>
            <p:nvPr/>
          </p:nvSpPr>
          <p:spPr>
            <a:xfrm>
              <a:off x="8765487" y="2199214"/>
              <a:ext cx="10633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Hidden</a:t>
              </a:r>
              <a:r>
                <a:rPr lang="zh-CN" altLang="en-US" sz="1200"/>
                <a:t> </a:t>
              </a:r>
              <a:r>
                <a:rPr lang="en-US" altLang="zh-CN" sz="1200"/>
                <a:t>Layer</a:t>
              </a:r>
              <a:endParaRPr lang="en-US" sz="12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4B83848-0025-7D0F-0AA2-339841ECC50C}"/>
                </a:ext>
              </a:extLst>
            </p:cNvPr>
            <p:cNvSpPr txBox="1"/>
            <p:nvPr/>
          </p:nvSpPr>
          <p:spPr>
            <a:xfrm>
              <a:off x="10298129" y="2994476"/>
              <a:ext cx="10489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Output</a:t>
              </a:r>
              <a:r>
                <a:rPr lang="zh-CN" altLang="en-US" sz="1200"/>
                <a:t> </a:t>
              </a:r>
              <a:r>
                <a:rPr lang="en-US" altLang="zh-CN" sz="1200"/>
                <a:t>Layer</a:t>
              </a:r>
              <a:endParaRPr lang="en-US" sz="120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1BD6BFCE-9DE8-5D0E-1E97-C5857F9D9336}"/>
                </a:ext>
              </a:extLst>
            </p:cNvPr>
            <p:cNvSpPr/>
            <p:nvPr/>
          </p:nvSpPr>
          <p:spPr>
            <a:xfrm>
              <a:off x="7614268" y="2684814"/>
              <a:ext cx="217714" cy="217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389623D2-8F91-2C7E-18C2-DBEBAC44034A}"/>
                </a:ext>
              </a:extLst>
            </p:cNvPr>
            <p:cNvSpPr/>
            <p:nvPr/>
          </p:nvSpPr>
          <p:spPr>
            <a:xfrm>
              <a:off x="7614268" y="3059291"/>
              <a:ext cx="217714" cy="217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207F66A0-1288-AD1A-EA50-7780D81C68F4}"/>
                </a:ext>
              </a:extLst>
            </p:cNvPr>
            <p:cNvSpPr/>
            <p:nvPr/>
          </p:nvSpPr>
          <p:spPr>
            <a:xfrm>
              <a:off x="7614268" y="2300615"/>
              <a:ext cx="217714" cy="217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85">
              <a:extLst>
                <a:ext uri="{FF2B5EF4-FFF2-40B4-BE49-F238E27FC236}">
                  <a16:creationId xmlns:a16="http://schemas.microsoft.com/office/drawing/2014/main" id="{E348A170-9B41-6AC0-DCC3-9D8750E35863}"/>
                </a:ext>
              </a:extLst>
            </p:cNvPr>
            <p:cNvSpPr/>
            <p:nvPr/>
          </p:nvSpPr>
          <p:spPr>
            <a:xfrm>
              <a:off x="7666120" y="3101118"/>
              <a:ext cx="125771" cy="134059"/>
            </a:xfrm>
            <a:custGeom>
              <a:avLst/>
              <a:gdLst>
                <a:gd name="connsiteX0" fmla="*/ 0 w 132623"/>
                <a:gd name="connsiteY0" fmla="*/ 139930 h 177535"/>
                <a:gd name="connsiteX1" fmla="*/ 48861 w 132623"/>
                <a:gd name="connsiteY1" fmla="*/ 327 h 177535"/>
                <a:gd name="connsiteX2" fmla="*/ 83762 w 132623"/>
                <a:gd name="connsiteY2" fmla="*/ 174831 h 177535"/>
                <a:gd name="connsiteX3" fmla="*/ 132623 w 132623"/>
                <a:gd name="connsiteY3" fmla="*/ 105029 h 17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2623" h="177535">
                  <a:moveTo>
                    <a:pt x="0" y="139930"/>
                  </a:moveTo>
                  <a:cubicBezTo>
                    <a:pt x="17450" y="67220"/>
                    <a:pt x="34901" y="-5490"/>
                    <a:pt x="48861" y="327"/>
                  </a:cubicBezTo>
                  <a:cubicBezTo>
                    <a:pt x="62821" y="6144"/>
                    <a:pt x="69802" y="157381"/>
                    <a:pt x="83762" y="174831"/>
                  </a:cubicBezTo>
                  <a:cubicBezTo>
                    <a:pt x="97722" y="192281"/>
                    <a:pt x="109356" y="120153"/>
                    <a:pt x="132623" y="105029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E5A3C76B-FC35-A261-A9FE-C9DDE8E2EAA9}"/>
                </a:ext>
              </a:extLst>
            </p:cNvPr>
            <p:cNvGrpSpPr/>
            <p:nvPr/>
          </p:nvGrpSpPr>
          <p:grpSpPr>
            <a:xfrm>
              <a:off x="7614268" y="1926138"/>
              <a:ext cx="217714" cy="217714"/>
              <a:chOff x="7614268" y="1926138"/>
              <a:chExt cx="217714" cy="217714"/>
            </a:xfrm>
          </p:grpSpPr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EBD5A170-2140-AC22-3766-4AA7E34E7B60}"/>
                  </a:ext>
                </a:extLst>
              </p:cNvPr>
              <p:cNvSpPr/>
              <p:nvPr/>
            </p:nvSpPr>
            <p:spPr>
              <a:xfrm>
                <a:off x="7614268" y="1926138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9E5E12C0-D497-4BBF-F3E9-DB6F64D3EB3E}"/>
                  </a:ext>
                </a:extLst>
              </p:cNvPr>
              <p:cNvSpPr/>
              <p:nvPr/>
            </p:nvSpPr>
            <p:spPr>
              <a:xfrm>
                <a:off x="7666120" y="1967768"/>
                <a:ext cx="125771" cy="134059"/>
              </a:xfrm>
              <a:custGeom>
                <a:avLst/>
                <a:gdLst>
                  <a:gd name="connsiteX0" fmla="*/ 0 w 132623"/>
                  <a:gd name="connsiteY0" fmla="*/ 139930 h 177535"/>
                  <a:gd name="connsiteX1" fmla="*/ 48861 w 132623"/>
                  <a:gd name="connsiteY1" fmla="*/ 327 h 177535"/>
                  <a:gd name="connsiteX2" fmla="*/ 83762 w 132623"/>
                  <a:gd name="connsiteY2" fmla="*/ 174831 h 177535"/>
                  <a:gd name="connsiteX3" fmla="*/ 132623 w 132623"/>
                  <a:gd name="connsiteY3" fmla="*/ 105029 h 1775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2623" h="177535">
                    <a:moveTo>
                      <a:pt x="0" y="139930"/>
                    </a:moveTo>
                    <a:cubicBezTo>
                      <a:pt x="17450" y="67220"/>
                      <a:pt x="34901" y="-5490"/>
                      <a:pt x="48861" y="327"/>
                    </a:cubicBezTo>
                    <a:cubicBezTo>
                      <a:pt x="62821" y="6144"/>
                      <a:pt x="69802" y="157381"/>
                      <a:pt x="83762" y="174831"/>
                    </a:cubicBezTo>
                    <a:cubicBezTo>
                      <a:pt x="97722" y="192281"/>
                      <a:pt x="109356" y="120153"/>
                      <a:pt x="132623" y="105029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CF9780D8-7586-B392-CF0F-9EEEC29294F6}"/>
                </a:ext>
              </a:extLst>
            </p:cNvPr>
            <p:cNvSpPr/>
            <p:nvPr/>
          </p:nvSpPr>
          <p:spPr>
            <a:xfrm>
              <a:off x="7651492" y="2735458"/>
              <a:ext cx="129306" cy="118379"/>
            </a:xfrm>
            <a:custGeom>
              <a:avLst/>
              <a:gdLst>
                <a:gd name="connsiteX0" fmla="*/ 0 w 215900"/>
                <a:gd name="connsiteY0" fmla="*/ 158750 h 161346"/>
                <a:gd name="connsiteX1" fmla="*/ 127000 w 215900"/>
                <a:gd name="connsiteY1" fmla="*/ 139700 h 161346"/>
                <a:gd name="connsiteX2" fmla="*/ 215900 w 215900"/>
                <a:gd name="connsiteY2" fmla="*/ 0 h 16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161346">
                  <a:moveTo>
                    <a:pt x="0" y="158750"/>
                  </a:moveTo>
                  <a:cubicBezTo>
                    <a:pt x="45508" y="162454"/>
                    <a:pt x="91017" y="166158"/>
                    <a:pt x="127000" y="139700"/>
                  </a:cubicBezTo>
                  <a:cubicBezTo>
                    <a:pt x="162983" y="113242"/>
                    <a:pt x="177800" y="20108"/>
                    <a:pt x="215900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4BFC268E-763B-308F-10E3-328A56ECFEFB}"/>
                </a:ext>
              </a:extLst>
            </p:cNvPr>
            <p:cNvSpPr/>
            <p:nvPr/>
          </p:nvSpPr>
          <p:spPr>
            <a:xfrm>
              <a:off x="7643843" y="3885405"/>
              <a:ext cx="129306" cy="118379"/>
            </a:xfrm>
            <a:custGeom>
              <a:avLst/>
              <a:gdLst>
                <a:gd name="connsiteX0" fmla="*/ 0 w 215900"/>
                <a:gd name="connsiteY0" fmla="*/ 158750 h 161346"/>
                <a:gd name="connsiteX1" fmla="*/ 127000 w 215900"/>
                <a:gd name="connsiteY1" fmla="*/ 139700 h 161346"/>
                <a:gd name="connsiteX2" fmla="*/ 215900 w 215900"/>
                <a:gd name="connsiteY2" fmla="*/ 0 h 16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5900" h="161346">
                  <a:moveTo>
                    <a:pt x="0" y="158750"/>
                  </a:moveTo>
                  <a:cubicBezTo>
                    <a:pt x="45508" y="162454"/>
                    <a:pt x="91017" y="166158"/>
                    <a:pt x="127000" y="139700"/>
                  </a:cubicBezTo>
                  <a:cubicBezTo>
                    <a:pt x="162983" y="113242"/>
                    <a:pt x="177800" y="20108"/>
                    <a:pt x="215900" y="0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6A9E879F-6265-F71E-A8C2-5EF691BD3424}"/>
                </a:ext>
              </a:extLst>
            </p:cNvPr>
            <p:cNvSpPr/>
            <p:nvPr/>
          </p:nvSpPr>
          <p:spPr>
            <a:xfrm>
              <a:off x="7651492" y="2355940"/>
              <a:ext cx="136915" cy="102648"/>
            </a:xfrm>
            <a:custGeom>
              <a:avLst/>
              <a:gdLst>
                <a:gd name="connsiteX0" fmla="*/ 0 w 249381"/>
                <a:gd name="connsiteY0" fmla="*/ 202481 h 206245"/>
                <a:gd name="connsiteX1" fmla="*/ 97796 w 249381"/>
                <a:gd name="connsiteY1" fmla="*/ 202481 h 206245"/>
                <a:gd name="connsiteX2" fmla="*/ 117356 w 249381"/>
                <a:gd name="connsiteY2" fmla="*/ 163362 h 206245"/>
                <a:gd name="connsiteX3" fmla="*/ 151585 w 249381"/>
                <a:gd name="connsiteY3" fmla="*/ 21557 h 206245"/>
                <a:gd name="connsiteX4" fmla="*/ 249381 w 249381"/>
                <a:gd name="connsiteY4" fmla="*/ 1998 h 206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9381" h="206245">
                  <a:moveTo>
                    <a:pt x="0" y="202481"/>
                  </a:moveTo>
                  <a:cubicBezTo>
                    <a:pt x="39118" y="205741"/>
                    <a:pt x="78237" y="209001"/>
                    <a:pt x="97796" y="202481"/>
                  </a:cubicBezTo>
                  <a:cubicBezTo>
                    <a:pt x="117355" y="195961"/>
                    <a:pt x="108391" y="193516"/>
                    <a:pt x="117356" y="163362"/>
                  </a:cubicBezTo>
                  <a:cubicBezTo>
                    <a:pt x="126321" y="133208"/>
                    <a:pt x="129581" y="48451"/>
                    <a:pt x="151585" y="21557"/>
                  </a:cubicBezTo>
                  <a:cubicBezTo>
                    <a:pt x="173589" y="-5337"/>
                    <a:pt x="220857" y="-447"/>
                    <a:pt x="249381" y="1998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8FF051EF-5141-A2A9-2C74-9384F695F110}"/>
                </a:ext>
              </a:extLst>
            </p:cNvPr>
            <p:cNvGrpSpPr/>
            <p:nvPr/>
          </p:nvGrpSpPr>
          <p:grpSpPr>
            <a:xfrm>
              <a:off x="7614268" y="1589662"/>
              <a:ext cx="217714" cy="217714"/>
              <a:chOff x="7614268" y="1589662"/>
              <a:chExt cx="217714" cy="217714"/>
            </a:xfrm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15F78547-BC16-FCF3-99DC-F490DB85270B}"/>
                  </a:ext>
                </a:extLst>
              </p:cNvPr>
              <p:cNvSpPr/>
              <p:nvPr/>
            </p:nvSpPr>
            <p:spPr>
              <a:xfrm>
                <a:off x="7614268" y="1589662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AFDB3633-CDA6-C7DE-61BC-A5BFB3822BDE}"/>
                  </a:ext>
                </a:extLst>
              </p:cNvPr>
              <p:cNvSpPr/>
              <p:nvPr/>
            </p:nvSpPr>
            <p:spPr>
              <a:xfrm>
                <a:off x="7654666" y="1650824"/>
                <a:ext cx="136915" cy="102648"/>
              </a:xfrm>
              <a:custGeom>
                <a:avLst/>
                <a:gdLst>
                  <a:gd name="connsiteX0" fmla="*/ 0 w 249381"/>
                  <a:gd name="connsiteY0" fmla="*/ 202481 h 206245"/>
                  <a:gd name="connsiteX1" fmla="*/ 97796 w 249381"/>
                  <a:gd name="connsiteY1" fmla="*/ 202481 h 206245"/>
                  <a:gd name="connsiteX2" fmla="*/ 117356 w 249381"/>
                  <a:gd name="connsiteY2" fmla="*/ 163362 h 206245"/>
                  <a:gd name="connsiteX3" fmla="*/ 151585 w 249381"/>
                  <a:gd name="connsiteY3" fmla="*/ 21557 h 206245"/>
                  <a:gd name="connsiteX4" fmla="*/ 249381 w 249381"/>
                  <a:gd name="connsiteY4" fmla="*/ 1998 h 206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06245">
                    <a:moveTo>
                      <a:pt x="0" y="202481"/>
                    </a:moveTo>
                    <a:cubicBezTo>
                      <a:pt x="39118" y="205741"/>
                      <a:pt x="78237" y="209001"/>
                      <a:pt x="97796" y="202481"/>
                    </a:cubicBezTo>
                    <a:cubicBezTo>
                      <a:pt x="117355" y="195961"/>
                      <a:pt x="108391" y="193516"/>
                      <a:pt x="117356" y="163362"/>
                    </a:cubicBezTo>
                    <a:cubicBezTo>
                      <a:pt x="126321" y="133208"/>
                      <a:pt x="129581" y="48451"/>
                      <a:pt x="151585" y="21557"/>
                    </a:cubicBezTo>
                    <a:cubicBezTo>
                      <a:pt x="173589" y="-5337"/>
                      <a:pt x="220857" y="-447"/>
                      <a:pt x="249381" y="1998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6D03B37F-6110-561A-EC47-F600A02C20FC}"/>
                </a:ext>
              </a:extLst>
            </p:cNvPr>
            <p:cNvSpPr/>
            <p:nvPr/>
          </p:nvSpPr>
          <p:spPr>
            <a:xfrm>
              <a:off x="7649775" y="3517105"/>
              <a:ext cx="146695" cy="120208"/>
            </a:xfrm>
            <a:custGeom>
              <a:avLst/>
              <a:gdLst>
                <a:gd name="connsiteX0" fmla="*/ 0 w 185814"/>
                <a:gd name="connsiteY0" fmla="*/ 278904 h 278904"/>
                <a:gd name="connsiteX1" fmla="*/ 39119 w 185814"/>
                <a:gd name="connsiteY1" fmla="*/ 73531 h 278904"/>
                <a:gd name="connsiteX2" fmla="*/ 122246 w 185814"/>
                <a:gd name="connsiteY2" fmla="*/ 9963 h 278904"/>
                <a:gd name="connsiteX3" fmla="*/ 185814 w 185814"/>
                <a:gd name="connsiteY3" fmla="*/ 264235 h 27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814" h="278904">
                  <a:moveTo>
                    <a:pt x="0" y="278904"/>
                  </a:moveTo>
                  <a:cubicBezTo>
                    <a:pt x="9372" y="198629"/>
                    <a:pt x="18745" y="118354"/>
                    <a:pt x="39119" y="73531"/>
                  </a:cubicBezTo>
                  <a:cubicBezTo>
                    <a:pt x="59493" y="28707"/>
                    <a:pt x="97797" y="-21821"/>
                    <a:pt x="122246" y="9963"/>
                  </a:cubicBezTo>
                  <a:cubicBezTo>
                    <a:pt x="146695" y="41747"/>
                    <a:pt x="166255" y="214522"/>
                    <a:pt x="185814" y="264235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9CE33CEF-A4E3-5B87-9996-88597B6045D5}"/>
                </a:ext>
              </a:extLst>
            </p:cNvPr>
            <p:cNvSpPr/>
            <p:nvPr/>
          </p:nvSpPr>
          <p:spPr>
            <a:xfrm>
              <a:off x="7641712" y="4632901"/>
              <a:ext cx="146695" cy="120208"/>
            </a:xfrm>
            <a:custGeom>
              <a:avLst/>
              <a:gdLst>
                <a:gd name="connsiteX0" fmla="*/ 0 w 185814"/>
                <a:gd name="connsiteY0" fmla="*/ 278904 h 278904"/>
                <a:gd name="connsiteX1" fmla="*/ 39119 w 185814"/>
                <a:gd name="connsiteY1" fmla="*/ 73531 h 278904"/>
                <a:gd name="connsiteX2" fmla="*/ 122246 w 185814"/>
                <a:gd name="connsiteY2" fmla="*/ 9963 h 278904"/>
                <a:gd name="connsiteX3" fmla="*/ 185814 w 185814"/>
                <a:gd name="connsiteY3" fmla="*/ 264235 h 27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814" h="278904">
                  <a:moveTo>
                    <a:pt x="0" y="278904"/>
                  </a:moveTo>
                  <a:cubicBezTo>
                    <a:pt x="9372" y="198629"/>
                    <a:pt x="18745" y="118354"/>
                    <a:pt x="39119" y="73531"/>
                  </a:cubicBezTo>
                  <a:cubicBezTo>
                    <a:pt x="59493" y="28707"/>
                    <a:pt x="97797" y="-21821"/>
                    <a:pt x="122246" y="9963"/>
                  </a:cubicBezTo>
                  <a:cubicBezTo>
                    <a:pt x="146695" y="41747"/>
                    <a:pt x="166255" y="214522"/>
                    <a:pt x="185814" y="264235"/>
                  </a:cubicBezTo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0417BFD-3D11-1412-7890-550905F406CB}"/>
                </a:ext>
              </a:extLst>
            </p:cNvPr>
            <p:cNvGrpSpPr/>
            <p:nvPr/>
          </p:nvGrpSpPr>
          <p:grpSpPr>
            <a:xfrm>
              <a:off x="8791533" y="2569614"/>
              <a:ext cx="217716" cy="1724121"/>
              <a:chOff x="9045783" y="1532784"/>
              <a:chExt cx="217716" cy="1724121"/>
            </a:xfrm>
          </p:grpSpPr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39D051EB-1A05-90C6-12C7-D7F626D4D018}"/>
                  </a:ext>
                </a:extLst>
              </p:cNvPr>
              <p:cNvSpPr/>
              <p:nvPr/>
            </p:nvSpPr>
            <p:spPr>
              <a:xfrm>
                <a:off x="9045785" y="1532784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3EF7E61D-0FAA-3E84-E45E-B13782380A2A}"/>
                  </a:ext>
                </a:extLst>
              </p:cNvPr>
              <p:cNvSpPr/>
              <p:nvPr/>
            </p:nvSpPr>
            <p:spPr>
              <a:xfrm>
                <a:off x="9045783" y="1919519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7" name="Oval 126">
                <a:extLst>
                  <a:ext uri="{FF2B5EF4-FFF2-40B4-BE49-F238E27FC236}">
                    <a16:creationId xmlns:a16="http://schemas.microsoft.com/office/drawing/2014/main" id="{6850E72E-2CD1-CE90-D4BA-1ED56297EDEA}"/>
                  </a:ext>
                </a:extLst>
              </p:cNvPr>
              <p:cNvSpPr/>
              <p:nvPr/>
            </p:nvSpPr>
            <p:spPr>
              <a:xfrm>
                <a:off x="9045783" y="3039191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0F92D352-1199-394A-AA6C-86618B25A9AA}"/>
                  </a:ext>
                </a:extLst>
              </p:cNvPr>
              <p:cNvSpPr/>
              <p:nvPr/>
            </p:nvSpPr>
            <p:spPr>
              <a:xfrm>
                <a:off x="9045783" y="2666887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E3EB156C-3254-5B44-532E-4E9B100A23F6}"/>
                  </a:ext>
                </a:extLst>
              </p:cNvPr>
              <p:cNvSpPr/>
              <p:nvPr/>
            </p:nvSpPr>
            <p:spPr>
              <a:xfrm>
                <a:off x="9045783" y="2291823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5A854A3-D7C4-A963-1B3D-F277E47C6590}"/>
                </a:ext>
              </a:extLst>
            </p:cNvPr>
            <p:cNvCxnSpPr>
              <a:cxnSpLocks/>
              <a:stCxn id="125" idx="2"/>
              <a:endCxn id="130" idx="6"/>
            </p:cNvCxnSpPr>
            <p:nvPr/>
          </p:nvCxnSpPr>
          <p:spPr>
            <a:xfrm flipH="1" flipV="1">
              <a:off x="7831982" y="1698519"/>
              <a:ext cx="959553" cy="979952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69381F0-922F-9CB0-B95C-54343CF1BD81}"/>
                </a:ext>
              </a:extLst>
            </p:cNvPr>
            <p:cNvCxnSpPr>
              <a:cxnSpLocks/>
              <a:stCxn id="126" idx="2"/>
              <a:endCxn id="132" idx="6"/>
            </p:cNvCxnSpPr>
            <p:nvPr/>
          </p:nvCxnSpPr>
          <p:spPr>
            <a:xfrm flipH="1" flipV="1">
              <a:off x="7831982" y="2034995"/>
              <a:ext cx="959551" cy="1030211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370F328-494E-DFA8-98F8-F4EC8F0A30D7}"/>
                </a:ext>
              </a:extLst>
            </p:cNvPr>
            <p:cNvCxnSpPr>
              <a:cxnSpLocks/>
              <a:stCxn id="129" idx="2"/>
              <a:endCxn id="85" idx="6"/>
            </p:cNvCxnSpPr>
            <p:nvPr/>
          </p:nvCxnSpPr>
          <p:spPr>
            <a:xfrm flipH="1" flipV="1">
              <a:off x="7831982" y="2409472"/>
              <a:ext cx="959551" cy="1028038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81C0EDAE-D8E0-3B47-0963-7D91E3D1E729}"/>
                </a:ext>
              </a:extLst>
            </p:cNvPr>
            <p:cNvCxnSpPr>
              <a:cxnSpLocks/>
              <a:stCxn id="128" idx="2"/>
              <a:endCxn id="83" idx="6"/>
            </p:cNvCxnSpPr>
            <p:nvPr/>
          </p:nvCxnSpPr>
          <p:spPr>
            <a:xfrm flipH="1" flipV="1">
              <a:off x="7831982" y="2793671"/>
              <a:ext cx="959551" cy="1018903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8322E39-0657-A1E3-8C8C-FF8CED84DE70}"/>
                </a:ext>
              </a:extLst>
            </p:cNvPr>
            <p:cNvCxnSpPr>
              <a:cxnSpLocks/>
              <a:stCxn id="127" idx="2"/>
              <a:endCxn id="84" idx="6"/>
            </p:cNvCxnSpPr>
            <p:nvPr/>
          </p:nvCxnSpPr>
          <p:spPr>
            <a:xfrm flipH="1" flipV="1">
              <a:off x="7831982" y="3168148"/>
              <a:ext cx="959551" cy="1016730"/>
            </a:xfrm>
            <a:prstGeom prst="line">
              <a:avLst/>
            </a:prstGeom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F6DFA6A-3769-4994-62DA-1C52983DE1D4}"/>
                </a:ext>
              </a:extLst>
            </p:cNvPr>
            <p:cNvGrpSpPr/>
            <p:nvPr/>
          </p:nvGrpSpPr>
          <p:grpSpPr>
            <a:xfrm>
              <a:off x="9575508" y="2574440"/>
              <a:ext cx="217716" cy="1724121"/>
              <a:chOff x="9045783" y="1532784"/>
              <a:chExt cx="217716" cy="1724121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A4C9A586-47B8-A8AE-7B0E-F34D56E1D59A}"/>
                  </a:ext>
                </a:extLst>
              </p:cNvPr>
              <p:cNvGrpSpPr/>
              <p:nvPr/>
            </p:nvGrpSpPr>
            <p:grpSpPr>
              <a:xfrm>
                <a:off x="9045785" y="1532784"/>
                <a:ext cx="217714" cy="217714"/>
                <a:chOff x="7614268" y="1589662"/>
                <a:chExt cx="217714" cy="217714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B79A342D-A48F-AACD-888E-798C0DA6B15B}"/>
                    </a:ext>
                  </a:extLst>
                </p:cNvPr>
                <p:cNvSpPr/>
                <p:nvPr/>
              </p:nvSpPr>
              <p:spPr>
                <a:xfrm>
                  <a:off x="7614268" y="1589662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4" name="Freeform 123">
                  <a:extLst>
                    <a:ext uri="{FF2B5EF4-FFF2-40B4-BE49-F238E27FC236}">
                      <a16:creationId xmlns:a16="http://schemas.microsoft.com/office/drawing/2014/main" id="{2B98A1B4-2383-0E42-80CD-64C9FB2C646B}"/>
                    </a:ext>
                  </a:extLst>
                </p:cNvPr>
                <p:cNvSpPr/>
                <p:nvPr/>
              </p:nvSpPr>
              <p:spPr>
                <a:xfrm>
                  <a:off x="7654666" y="1650824"/>
                  <a:ext cx="136915" cy="102648"/>
                </a:xfrm>
                <a:custGeom>
                  <a:avLst/>
                  <a:gdLst>
                    <a:gd name="connsiteX0" fmla="*/ 0 w 249381"/>
                    <a:gd name="connsiteY0" fmla="*/ 202481 h 206245"/>
                    <a:gd name="connsiteX1" fmla="*/ 97796 w 249381"/>
                    <a:gd name="connsiteY1" fmla="*/ 202481 h 206245"/>
                    <a:gd name="connsiteX2" fmla="*/ 117356 w 249381"/>
                    <a:gd name="connsiteY2" fmla="*/ 163362 h 206245"/>
                    <a:gd name="connsiteX3" fmla="*/ 151585 w 249381"/>
                    <a:gd name="connsiteY3" fmla="*/ 21557 h 206245"/>
                    <a:gd name="connsiteX4" fmla="*/ 249381 w 249381"/>
                    <a:gd name="connsiteY4" fmla="*/ 1998 h 206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9381" h="206245">
                      <a:moveTo>
                        <a:pt x="0" y="202481"/>
                      </a:moveTo>
                      <a:cubicBezTo>
                        <a:pt x="39118" y="205741"/>
                        <a:pt x="78237" y="209001"/>
                        <a:pt x="97796" y="202481"/>
                      </a:cubicBezTo>
                      <a:cubicBezTo>
                        <a:pt x="117355" y="195961"/>
                        <a:pt x="108391" y="193516"/>
                        <a:pt x="117356" y="163362"/>
                      </a:cubicBezTo>
                      <a:cubicBezTo>
                        <a:pt x="126321" y="133208"/>
                        <a:pt x="129581" y="48451"/>
                        <a:pt x="151585" y="21557"/>
                      </a:cubicBezTo>
                      <a:cubicBezTo>
                        <a:pt x="173589" y="-5337"/>
                        <a:pt x="220857" y="-447"/>
                        <a:pt x="249381" y="1998"/>
                      </a:cubicBezTo>
                    </a:path>
                  </a:pathLst>
                </a:cu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ED595E47-6947-AD85-EC8C-2B82F7F36DE3}"/>
                  </a:ext>
                </a:extLst>
              </p:cNvPr>
              <p:cNvGrpSpPr/>
              <p:nvPr/>
            </p:nvGrpSpPr>
            <p:grpSpPr>
              <a:xfrm>
                <a:off x="9045783" y="1919519"/>
                <a:ext cx="217714" cy="217714"/>
                <a:chOff x="7614268" y="1926138"/>
                <a:chExt cx="217714" cy="217714"/>
              </a:xfrm>
            </p:grpSpPr>
            <p:sp>
              <p:nvSpPr>
                <p:cNvPr id="121" name="Oval 120">
                  <a:extLst>
                    <a:ext uri="{FF2B5EF4-FFF2-40B4-BE49-F238E27FC236}">
                      <a16:creationId xmlns:a16="http://schemas.microsoft.com/office/drawing/2014/main" id="{8D457F6A-4567-3C09-A0F1-6056BEB303C0}"/>
                    </a:ext>
                  </a:extLst>
                </p:cNvPr>
                <p:cNvSpPr/>
                <p:nvPr/>
              </p:nvSpPr>
              <p:spPr>
                <a:xfrm>
                  <a:off x="7614268" y="1926138"/>
                  <a:ext cx="217714" cy="217714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2" name="Freeform 121">
                  <a:extLst>
                    <a:ext uri="{FF2B5EF4-FFF2-40B4-BE49-F238E27FC236}">
                      <a16:creationId xmlns:a16="http://schemas.microsoft.com/office/drawing/2014/main" id="{B9D2DDED-1BA7-89AC-53F8-1D5444D4AD53}"/>
                    </a:ext>
                  </a:extLst>
                </p:cNvPr>
                <p:cNvSpPr/>
                <p:nvPr/>
              </p:nvSpPr>
              <p:spPr>
                <a:xfrm>
                  <a:off x="7666120" y="1967768"/>
                  <a:ext cx="125771" cy="134059"/>
                </a:xfrm>
                <a:custGeom>
                  <a:avLst/>
                  <a:gdLst>
                    <a:gd name="connsiteX0" fmla="*/ 0 w 132623"/>
                    <a:gd name="connsiteY0" fmla="*/ 139930 h 177535"/>
                    <a:gd name="connsiteX1" fmla="*/ 48861 w 132623"/>
                    <a:gd name="connsiteY1" fmla="*/ 327 h 177535"/>
                    <a:gd name="connsiteX2" fmla="*/ 83762 w 132623"/>
                    <a:gd name="connsiteY2" fmla="*/ 174831 h 177535"/>
                    <a:gd name="connsiteX3" fmla="*/ 132623 w 132623"/>
                    <a:gd name="connsiteY3" fmla="*/ 105029 h 1775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2623" h="177535">
                      <a:moveTo>
                        <a:pt x="0" y="139930"/>
                      </a:moveTo>
                      <a:cubicBezTo>
                        <a:pt x="17450" y="67220"/>
                        <a:pt x="34901" y="-5490"/>
                        <a:pt x="48861" y="327"/>
                      </a:cubicBezTo>
                      <a:cubicBezTo>
                        <a:pt x="62821" y="6144"/>
                        <a:pt x="69802" y="157381"/>
                        <a:pt x="83762" y="174831"/>
                      </a:cubicBezTo>
                      <a:cubicBezTo>
                        <a:pt x="97722" y="192281"/>
                        <a:pt x="109356" y="120153"/>
                        <a:pt x="132623" y="105029"/>
                      </a:cubicBezTo>
                    </a:path>
                  </a:pathLst>
                </a:cu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1D9BCEC2-D13A-2A20-0BCC-66B9AA65AF2C}"/>
                  </a:ext>
                </a:extLst>
              </p:cNvPr>
              <p:cNvSpPr/>
              <p:nvPr/>
            </p:nvSpPr>
            <p:spPr>
              <a:xfrm>
                <a:off x="9045783" y="3039191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97A58AC-CFB4-29F3-A614-8226DF13726A}"/>
                  </a:ext>
                </a:extLst>
              </p:cNvPr>
              <p:cNvSpPr/>
              <p:nvPr/>
            </p:nvSpPr>
            <p:spPr>
              <a:xfrm>
                <a:off x="9045783" y="2666887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7AF47DF-EA44-2D0B-38FF-4950AEFF2DAA}"/>
                  </a:ext>
                </a:extLst>
              </p:cNvPr>
              <p:cNvSpPr/>
              <p:nvPr/>
            </p:nvSpPr>
            <p:spPr>
              <a:xfrm>
                <a:off x="9045783" y="2291823"/>
                <a:ext cx="217714" cy="21771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E6F965E-C970-E2C7-DFA1-0AE9645662AD}"/>
                  </a:ext>
                </a:extLst>
              </p:cNvPr>
              <p:cNvSpPr/>
              <p:nvPr/>
            </p:nvSpPr>
            <p:spPr>
              <a:xfrm>
                <a:off x="9076403" y="2335750"/>
                <a:ext cx="146695" cy="120208"/>
              </a:xfrm>
              <a:custGeom>
                <a:avLst/>
                <a:gdLst>
                  <a:gd name="connsiteX0" fmla="*/ 0 w 185814"/>
                  <a:gd name="connsiteY0" fmla="*/ 278904 h 278904"/>
                  <a:gd name="connsiteX1" fmla="*/ 39119 w 185814"/>
                  <a:gd name="connsiteY1" fmla="*/ 73531 h 278904"/>
                  <a:gd name="connsiteX2" fmla="*/ 122246 w 185814"/>
                  <a:gd name="connsiteY2" fmla="*/ 9963 h 278904"/>
                  <a:gd name="connsiteX3" fmla="*/ 185814 w 185814"/>
                  <a:gd name="connsiteY3" fmla="*/ 264235 h 278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5814" h="278904">
                    <a:moveTo>
                      <a:pt x="0" y="278904"/>
                    </a:moveTo>
                    <a:cubicBezTo>
                      <a:pt x="9372" y="198629"/>
                      <a:pt x="18745" y="118354"/>
                      <a:pt x="39119" y="73531"/>
                    </a:cubicBezTo>
                    <a:cubicBezTo>
                      <a:pt x="59493" y="28707"/>
                      <a:pt x="97797" y="-21821"/>
                      <a:pt x="122246" y="9963"/>
                    </a:cubicBezTo>
                    <a:cubicBezTo>
                      <a:pt x="146695" y="41747"/>
                      <a:pt x="166255" y="214522"/>
                      <a:pt x="185814" y="264235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52CE1D2-119A-96F2-6DE0-B334C56F73CD}"/>
                  </a:ext>
                </a:extLst>
              </p:cNvPr>
              <p:cNvSpPr/>
              <p:nvPr/>
            </p:nvSpPr>
            <p:spPr>
              <a:xfrm>
                <a:off x="9087275" y="2711648"/>
                <a:ext cx="129306" cy="118379"/>
              </a:xfrm>
              <a:custGeom>
                <a:avLst/>
                <a:gdLst>
                  <a:gd name="connsiteX0" fmla="*/ 0 w 215900"/>
                  <a:gd name="connsiteY0" fmla="*/ 158750 h 161346"/>
                  <a:gd name="connsiteX1" fmla="*/ 127000 w 215900"/>
                  <a:gd name="connsiteY1" fmla="*/ 139700 h 161346"/>
                  <a:gd name="connsiteX2" fmla="*/ 215900 w 215900"/>
                  <a:gd name="connsiteY2" fmla="*/ 0 h 161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5900" h="161346">
                    <a:moveTo>
                      <a:pt x="0" y="158750"/>
                    </a:moveTo>
                    <a:cubicBezTo>
                      <a:pt x="45508" y="162454"/>
                      <a:pt x="91017" y="166158"/>
                      <a:pt x="127000" y="139700"/>
                    </a:cubicBezTo>
                    <a:cubicBezTo>
                      <a:pt x="162983" y="113242"/>
                      <a:pt x="177800" y="20108"/>
                      <a:pt x="215900" y="0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9F4834A-7490-E839-486C-2B2C24D5212F}"/>
                  </a:ext>
                </a:extLst>
              </p:cNvPr>
              <p:cNvSpPr/>
              <p:nvPr/>
            </p:nvSpPr>
            <p:spPr>
              <a:xfrm>
                <a:off x="9086183" y="3096724"/>
                <a:ext cx="136915" cy="102648"/>
              </a:xfrm>
              <a:custGeom>
                <a:avLst/>
                <a:gdLst>
                  <a:gd name="connsiteX0" fmla="*/ 0 w 249381"/>
                  <a:gd name="connsiteY0" fmla="*/ 202481 h 206245"/>
                  <a:gd name="connsiteX1" fmla="*/ 97796 w 249381"/>
                  <a:gd name="connsiteY1" fmla="*/ 202481 h 206245"/>
                  <a:gd name="connsiteX2" fmla="*/ 117356 w 249381"/>
                  <a:gd name="connsiteY2" fmla="*/ 163362 h 206245"/>
                  <a:gd name="connsiteX3" fmla="*/ 151585 w 249381"/>
                  <a:gd name="connsiteY3" fmla="*/ 21557 h 206245"/>
                  <a:gd name="connsiteX4" fmla="*/ 249381 w 249381"/>
                  <a:gd name="connsiteY4" fmla="*/ 1998 h 206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9381" h="206245">
                    <a:moveTo>
                      <a:pt x="0" y="202481"/>
                    </a:moveTo>
                    <a:cubicBezTo>
                      <a:pt x="39118" y="205741"/>
                      <a:pt x="78237" y="209001"/>
                      <a:pt x="97796" y="202481"/>
                    </a:cubicBezTo>
                    <a:cubicBezTo>
                      <a:pt x="117355" y="195961"/>
                      <a:pt x="108391" y="193516"/>
                      <a:pt x="117356" y="163362"/>
                    </a:cubicBezTo>
                    <a:cubicBezTo>
                      <a:pt x="126321" y="133208"/>
                      <a:pt x="129581" y="48451"/>
                      <a:pt x="151585" y="21557"/>
                    </a:cubicBezTo>
                    <a:cubicBezTo>
                      <a:pt x="173589" y="-5337"/>
                      <a:pt x="220857" y="-447"/>
                      <a:pt x="249381" y="1998"/>
                    </a:cubicBezTo>
                  </a:path>
                </a:pathLst>
              </a:cu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4C7106A-1231-745B-B56C-49AEAF3B1971}"/>
                </a:ext>
              </a:extLst>
            </p:cNvPr>
            <p:cNvCxnSpPr>
              <a:cxnSpLocks/>
              <a:stCxn id="123" idx="2"/>
              <a:endCxn id="125" idx="6"/>
            </p:cNvCxnSpPr>
            <p:nvPr/>
          </p:nvCxnSpPr>
          <p:spPr>
            <a:xfrm flipH="1" flipV="1">
              <a:off x="9009249" y="2678471"/>
              <a:ext cx="566261" cy="48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789230F-1A7F-11D8-D58A-140452498E2C}"/>
                </a:ext>
              </a:extLst>
            </p:cNvPr>
            <p:cNvCxnSpPr>
              <a:cxnSpLocks/>
              <a:stCxn id="121" idx="2"/>
              <a:endCxn id="126" idx="6"/>
            </p:cNvCxnSpPr>
            <p:nvPr/>
          </p:nvCxnSpPr>
          <p:spPr>
            <a:xfrm flipH="1" flipV="1">
              <a:off x="9009247" y="3065206"/>
              <a:ext cx="566261" cy="48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B420B12-F933-9377-19F6-177F2BFE5A50}"/>
                </a:ext>
              </a:extLst>
            </p:cNvPr>
            <p:cNvCxnSpPr>
              <a:cxnSpLocks/>
              <a:stCxn id="117" idx="2"/>
              <a:endCxn id="129" idx="6"/>
            </p:cNvCxnSpPr>
            <p:nvPr/>
          </p:nvCxnSpPr>
          <p:spPr>
            <a:xfrm flipH="1" flipV="1">
              <a:off x="9009247" y="3437510"/>
              <a:ext cx="566261" cy="48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46C360EA-0341-C951-02FA-08A10FBE36D5}"/>
                </a:ext>
              </a:extLst>
            </p:cNvPr>
            <p:cNvCxnSpPr>
              <a:cxnSpLocks/>
              <a:stCxn id="116" idx="2"/>
              <a:endCxn id="128" idx="6"/>
            </p:cNvCxnSpPr>
            <p:nvPr/>
          </p:nvCxnSpPr>
          <p:spPr>
            <a:xfrm flipH="1" flipV="1">
              <a:off x="9009247" y="3812574"/>
              <a:ext cx="566261" cy="48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E07BAF95-DC6F-F99B-B3A8-1B84F32E2310}"/>
                </a:ext>
              </a:extLst>
            </p:cNvPr>
            <p:cNvCxnSpPr>
              <a:cxnSpLocks/>
              <a:stCxn id="115" idx="2"/>
              <a:endCxn id="127" idx="6"/>
            </p:cNvCxnSpPr>
            <p:nvPr/>
          </p:nvCxnSpPr>
          <p:spPr>
            <a:xfrm flipH="1" flipV="1">
              <a:off x="9009247" y="4184878"/>
              <a:ext cx="566261" cy="4826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59F499C-3C7E-3484-51B3-D478BF6E6374}"/>
                </a:ext>
              </a:extLst>
            </p:cNvPr>
            <p:cNvSpPr/>
            <p:nvPr/>
          </p:nvSpPr>
          <p:spPr>
            <a:xfrm>
              <a:off x="10699073" y="3359199"/>
              <a:ext cx="217714" cy="217714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74276075-73EF-A84B-52DD-B1473433B568}"/>
                </a:ext>
              </a:extLst>
            </p:cNvPr>
            <p:cNvSpPr txBox="1"/>
            <p:nvPr/>
          </p:nvSpPr>
          <p:spPr>
            <a:xfrm>
              <a:off x="10665381" y="3291953"/>
              <a:ext cx="3144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T</a:t>
              </a:r>
              <a:endParaRPr lang="en-US"/>
            </a:p>
          </p:txBody>
        </p: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10BB5BE-837F-7BC0-7C13-C702F5C71732}"/>
                </a:ext>
              </a:extLst>
            </p:cNvPr>
            <p:cNvCxnSpPr>
              <a:cxnSpLocks/>
              <a:stCxn id="123" idx="6"/>
              <a:endCxn id="106" idx="2"/>
            </p:cNvCxnSpPr>
            <p:nvPr/>
          </p:nvCxnSpPr>
          <p:spPr>
            <a:xfrm>
              <a:off x="9793224" y="2683297"/>
              <a:ext cx="905849" cy="784759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A4148F5-3F04-2C84-8668-BFBE3378BDEB}"/>
                </a:ext>
              </a:extLst>
            </p:cNvPr>
            <p:cNvCxnSpPr>
              <a:cxnSpLocks/>
              <a:stCxn id="121" idx="6"/>
              <a:endCxn id="106" idx="2"/>
            </p:cNvCxnSpPr>
            <p:nvPr/>
          </p:nvCxnSpPr>
          <p:spPr>
            <a:xfrm>
              <a:off x="9793222" y="3070032"/>
              <a:ext cx="905851" cy="39802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868C281-AA24-7B1B-C968-6BC465911F76}"/>
                </a:ext>
              </a:extLst>
            </p:cNvPr>
            <p:cNvCxnSpPr>
              <a:cxnSpLocks/>
              <a:stCxn id="117" idx="6"/>
              <a:endCxn id="106" idx="2"/>
            </p:cNvCxnSpPr>
            <p:nvPr/>
          </p:nvCxnSpPr>
          <p:spPr>
            <a:xfrm>
              <a:off x="9793222" y="3442336"/>
              <a:ext cx="905851" cy="25720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1CED86AE-54C5-2A9F-62D0-396A8F9C02BB}"/>
                </a:ext>
              </a:extLst>
            </p:cNvPr>
            <p:cNvCxnSpPr>
              <a:cxnSpLocks/>
              <a:stCxn id="116" idx="6"/>
              <a:endCxn id="106" idx="2"/>
            </p:cNvCxnSpPr>
            <p:nvPr/>
          </p:nvCxnSpPr>
          <p:spPr>
            <a:xfrm flipV="1">
              <a:off x="9793222" y="3468056"/>
              <a:ext cx="905851" cy="349344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AEF1A02-6023-4A2A-642D-3D7F093735C2}"/>
                </a:ext>
              </a:extLst>
            </p:cNvPr>
            <p:cNvCxnSpPr>
              <a:cxnSpLocks/>
              <a:stCxn id="115" idx="6"/>
              <a:endCxn id="106" idx="2"/>
            </p:cNvCxnSpPr>
            <p:nvPr/>
          </p:nvCxnSpPr>
          <p:spPr>
            <a:xfrm flipV="1">
              <a:off x="9793222" y="3468056"/>
              <a:ext cx="905851" cy="721648"/>
            </a:xfrm>
            <a:prstGeom prst="line">
              <a:avLst/>
            </a:prstGeom>
            <a:ln>
              <a:solidFill>
                <a:srgbClr val="0070C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286239F2-9D2F-6226-C661-8B0C1C852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96" y="-157758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Kolmogorov Superposition Theorem </a:t>
            </a:r>
            <a:r>
              <a:rPr lang="en-US" altLang="zh-CN" sz="3200"/>
              <a:t>(</a:t>
            </a:r>
            <a:r>
              <a:rPr lang="en-US" sz="3200"/>
              <a:t>KST</a:t>
            </a:r>
            <a:r>
              <a:rPr lang="en-US" altLang="zh-CN" sz="3200"/>
              <a:t>)</a:t>
            </a:r>
            <a:endParaRPr lang="en-US" sz="3200"/>
          </a:p>
        </p:txBody>
      </p:sp>
      <p:cxnSp>
        <p:nvCxnSpPr>
          <p:cNvPr id="152" name="Curved Connector 151">
            <a:extLst>
              <a:ext uri="{FF2B5EF4-FFF2-40B4-BE49-F238E27FC236}">
                <a16:creationId xmlns:a16="http://schemas.microsoft.com/office/drawing/2014/main" id="{F81FA48E-3700-EAD1-BF88-A8D7A7439F93}"/>
              </a:ext>
            </a:extLst>
          </p:cNvPr>
          <p:cNvCxnSpPr>
            <a:cxnSpLocks/>
            <a:stCxn id="29" idx="1"/>
          </p:cNvCxnSpPr>
          <p:nvPr/>
        </p:nvCxnSpPr>
        <p:spPr>
          <a:xfrm rot="10800000" flipV="1">
            <a:off x="5005908" y="4678625"/>
            <a:ext cx="2176841" cy="1006090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urved Connector 153">
            <a:extLst>
              <a:ext uri="{FF2B5EF4-FFF2-40B4-BE49-F238E27FC236}">
                <a16:creationId xmlns:a16="http://schemas.microsoft.com/office/drawing/2014/main" id="{13E68BBD-8288-FE88-256A-AA8869E8BDC6}"/>
              </a:ext>
            </a:extLst>
          </p:cNvPr>
          <p:cNvCxnSpPr>
            <a:cxnSpLocks/>
          </p:cNvCxnSpPr>
          <p:nvPr/>
        </p:nvCxnSpPr>
        <p:spPr>
          <a:xfrm rot="10800000" flipV="1">
            <a:off x="6006246" y="5111566"/>
            <a:ext cx="1360407" cy="941241"/>
          </a:xfrm>
          <a:prstGeom prst="curvedConnector3">
            <a:avLst/>
          </a:prstGeom>
          <a:ln>
            <a:solidFill>
              <a:srgbClr val="FF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EBD378F-79DB-4FF9-00EA-97CBC0072551}"/>
              </a:ext>
            </a:extLst>
          </p:cNvPr>
          <p:cNvGrpSpPr/>
          <p:nvPr/>
        </p:nvGrpSpPr>
        <p:grpSpPr>
          <a:xfrm>
            <a:off x="7836999" y="279565"/>
            <a:ext cx="3913552" cy="1315449"/>
            <a:chOff x="7836999" y="279565"/>
            <a:chExt cx="3913552" cy="131544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47111B4-6383-CCD6-5DE5-35C0CBAF084F}"/>
                </a:ext>
              </a:extLst>
            </p:cNvPr>
            <p:cNvGrpSpPr/>
            <p:nvPr/>
          </p:nvGrpSpPr>
          <p:grpSpPr>
            <a:xfrm>
              <a:off x="7836999" y="279565"/>
              <a:ext cx="3893842" cy="826621"/>
              <a:chOff x="7839678" y="139610"/>
              <a:chExt cx="3893842" cy="82662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64560D3-F4AD-2BA5-51E5-62433C429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203703" y="139610"/>
                <a:ext cx="2529817" cy="826621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893308C-8839-9DB7-AE9D-50111AC61A8A}"/>
                  </a:ext>
                </a:extLst>
              </p:cNvPr>
              <p:cNvSpPr txBox="1"/>
              <p:nvPr/>
            </p:nvSpPr>
            <p:spPr>
              <a:xfrm>
                <a:off x="7839678" y="363878"/>
                <a:ext cx="14394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KST</a:t>
                </a:r>
                <a:r>
                  <a:rPr lang="zh-CN" altLang="en-US"/>
                  <a:t> </a:t>
                </a:r>
                <a:r>
                  <a:rPr lang="en-US" altLang="zh-CN"/>
                  <a:t>formula:</a:t>
                </a:r>
                <a:endParaRPr lang="en-US"/>
              </a:p>
            </p:txBody>
          </p:sp>
        </p:grpSp>
        <p:sp>
          <p:nvSpPr>
            <p:cNvPr id="156" name="Right Brace 155">
              <a:extLst>
                <a:ext uri="{FF2B5EF4-FFF2-40B4-BE49-F238E27FC236}">
                  <a16:creationId xmlns:a16="http://schemas.microsoft.com/office/drawing/2014/main" id="{0DDCD52D-DE3B-FEB8-8A03-F202A485A49D}"/>
                </a:ext>
              </a:extLst>
            </p:cNvPr>
            <p:cNvSpPr/>
            <p:nvPr/>
          </p:nvSpPr>
          <p:spPr>
            <a:xfrm rot="5400000">
              <a:off x="10132905" y="907287"/>
              <a:ext cx="230938" cy="602120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ight Brace 156">
              <a:extLst>
                <a:ext uri="{FF2B5EF4-FFF2-40B4-BE49-F238E27FC236}">
                  <a16:creationId xmlns:a16="http://schemas.microsoft.com/office/drawing/2014/main" id="{F5E3EE58-705D-32BE-C309-37BFA6F296E8}"/>
                </a:ext>
              </a:extLst>
            </p:cNvPr>
            <p:cNvSpPr/>
            <p:nvPr/>
          </p:nvSpPr>
          <p:spPr>
            <a:xfrm rot="5400000">
              <a:off x="11057319" y="650294"/>
              <a:ext cx="230938" cy="1116106"/>
            </a:xfrm>
            <a:prstGeom prst="righ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9DD03E2-845B-FF9D-DE7A-981B06B44C12}"/>
                </a:ext>
              </a:extLst>
            </p:cNvPr>
            <p:cNvSpPr txBox="1"/>
            <p:nvPr/>
          </p:nvSpPr>
          <p:spPr>
            <a:xfrm>
              <a:off x="9469505" y="1312103"/>
              <a:ext cx="11850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Outer</a:t>
              </a:r>
              <a:r>
                <a:rPr lang="zh-CN" altLang="en-US" sz="1200"/>
                <a:t> </a:t>
              </a:r>
              <a:r>
                <a:rPr lang="en-US" altLang="zh-CN" sz="1200"/>
                <a:t>Function</a:t>
              </a:r>
              <a:endParaRPr lang="en-US" sz="120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7DC49D-20FD-017A-7829-F2FCA6902F47}"/>
                </a:ext>
              </a:extLst>
            </p:cNvPr>
            <p:cNvSpPr txBox="1"/>
            <p:nvPr/>
          </p:nvSpPr>
          <p:spPr>
            <a:xfrm>
              <a:off x="10603249" y="1318015"/>
              <a:ext cx="11473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/>
                <a:t>Inner</a:t>
              </a:r>
              <a:r>
                <a:rPr lang="zh-CN" altLang="en-US" sz="1200"/>
                <a:t> </a:t>
              </a:r>
              <a:r>
                <a:rPr lang="en-US" altLang="zh-CN" sz="1200"/>
                <a:t>Function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1496155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81483-1F98-9276-B8A4-E4011A29E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KST: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24D5-C399-9433-E373-01C630644D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 to apply directly in high-dimensional machine learning tasks designed for traditional approaches.</a:t>
            </a:r>
          </a:p>
          <a:p>
            <a:r>
              <a:rPr lang="en-US" b="1"/>
              <a:t>No explicit algorithm </a:t>
            </a:r>
            <a:r>
              <a:rPr lang="en-US"/>
              <a:t>for determining these univariate functions.</a:t>
            </a:r>
          </a:p>
          <a:p>
            <a:r>
              <a:rPr lang="en-US" b="1"/>
              <a:t>Computational complexity </a:t>
            </a:r>
            <a:r>
              <a:rPr lang="en-US"/>
              <a:t>grows exponentially with dimensionality.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EA5FE5-F1FA-EDB6-5058-200C3A12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02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17608-154D-3503-A80F-A94F5E69A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8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92491B-0F18-5E7A-B611-60B72522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381" y="2452780"/>
            <a:ext cx="2447925" cy="771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F915B7-5AEE-0E9F-62AA-9837C2A4E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3560174"/>
            <a:ext cx="2847975" cy="400050"/>
          </a:xfrm>
          <a:prstGeom prst="rect">
            <a:avLst/>
          </a:prstGeom>
        </p:spPr>
      </p:pic>
      <p:pic>
        <p:nvPicPr>
          <p:cNvPr id="11" name="Picture 10" descr="A graph of data points and graphs&#10;&#10;Description automatically generated">
            <a:extLst>
              <a:ext uri="{FF2B5EF4-FFF2-40B4-BE49-F238E27FC236}">
                <a16:creationId xmlns:a16="http://schemas.microsoft.com/office/drawing/2014/main" id="{6F403911-73E9-B312-124B-2E73C3EED5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3557706"/>
            <a:ext cx="5564716" cy="244580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2EA691E-C2BF-029F-B715-3CBAB359C5FC}"/>
              </a:ext>
            </a:extLst>
          </p:cNvPr>
          <p:cNvCxnSpPr/>
          <p:nvPr/>
        </p:nvCxnSpPr>
        <p:spPr>
          <a:xfrm flipH="1" flipV="1">
            <a:off x="6299201" y="2989732"/>
            <a:ext cx="84665" cy="660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4D7C98F8-EBDE-F498-4230-5B3F64C8BE9A}"/>
              </a:ext>
            </a:extLst>
          </p:cNvPr>
          <p:cNvCxnSpPr/>
          <p:nvPr/>
        </p:nvCxnSpPr>
        <p:spPr>
          <a:xfrm flipH="1">
            <a:off x="5779559" y="3884024"/>
            <a:ext cx="2624667" cy="1320799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C6EC04F-CCB3-CA45-63BF-09CE2736162C}"/>
              </a:ext>
            </a:extLst>
          </p:cNvPr>
          <p:cNvSpPr txBox="1"/>
          <p:nvPr/>
        </p:nvSpPr>
        <p:spPr>
          <a:xfrm>
            <a:off x="1066800" y="6510866"/>
            <a:ext cx="352213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/>
              <a:t>Function fitting figure from: </a:t>
            </a:r>
            <a:r>
              <a:rPr lang="en-US" sz="900">
                <a:hlinkClick r:id="rId6"/>
              </a:rPr>
              <a:t>https://daniel-bethell.co.uk/posts/kan/</a:t>
            </a:r>
            <a:endParaRPr lang="en-US"/>
          </a:p>
          <a:p>
            <a:r>
              <a:rPr lang="en-US" sz="900">
                <a:hlinkClick r:id="rId7"/>
              </a:rPr>
              <a:t>https://demonstrations.wolfram.com/BSplineCurveWithKnots/</a:t>
            </a:r>
            <a:r>
              <a:rPr lang="en-US" sz="900"/>
              <a:t>  </a:t>
            </a:r>
            <a:endParaRPr lang="en-US"/>
          </a:p>
          <a:p>
            <a:pPr algn="l"/>
            <a:endParaRPr lang="en-US"/>
          </a:p>
        </p:txBody>
      </p:sp>
      <p:pic>
        <p:nvPicPr>
          <p:cNvPr id="19" name="Picture 18" descr="A graph of lines and points&#10;&#10;Description automatically generated">
            <a:extLst>
              <a:ext uri="{FF2B5EF4-FFF2-40B4-BE49-F238E27FC236}">
                <a16:creationId xmlns:a16="http://schemas.microsoft.com/office/drawing/2014/main" id="{9DCC6484-0852-4986-4688-09A82D007F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8759" y="1013335"/>
            <a:ext cx="2641600" cy="1198398"/>
          </a:xfrm>
          <a:prstGeom prst="rect">
            <a:avLst/>
          </a:prstGeom>
        </p:spPr>
      </p:pic>
      <p:pic>
        <p:nvPicPr>
          <p:cNvPr id="20" name="Picture 19" descr="A screenshot of a graph&#10;&#10;Description automatically generated">
            <a:extLst>
              <a:ext uri="{FF2B5EF4-FFF2-40B4-BE49-F238E27FC236}">
                <a16:creationId xmlns:a16="http://schemas.microsoft.com/office/drawing/2014/main" id="{5803219D-82EE-6C61-F6FF-3470A47843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6902" y="1026244"/>
            <a:ext cx="3083463" cy="2175933"/>
          </a:xfrm>
          <a:prstGeom prst="rect">
            <a:avLst/>
          </a:prstGeom>
        </p:spPr>
      </p:pic>
      <p:pic>
        <p:nvPicPr>
          <p:cNvPr id="21" name="Picture 20" descr="A graph of lines and points&#10;&#10;Description automatically generated">
            <a:extLst>
              <a:ext uri="{FF2B5EF4-FFF2-40B4-BE49-F238E27FC236}">
                <a16:creationId xmlns:a16="http://schemas.microsoft.com/office/drawing/2014/main" id="{C87BFE57-44D9-8A06-CBE6-111AF6C6D7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3207" y="1207498"/>
            <a:ext cx="2802467" cy="1864784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89B0BA8-AD8F-634D-586C-22D05F9BF254}"/>
              </a:ext>
            </a:extLst>
          </p:cNvPr>
          <p:cNvCxnSpPr/>
          <p:nvPr/>
        </p:nvCxnSpPr>
        <p:spPr>
          <a:xfrm>
            <a:off x="3495674" y="2091208"/>
            <a:ext cx="1159933" cy="694267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C85A010-0F85-5E53-74B6-8C733E44FBB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342464" y="2211733"/>
            <a:ext cx="437095" cy="3615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B0155E5-2554-D40D-3CCB-AB6FE88CD867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6289674" y="2114211"/>
            <a:ext cx="1977228" cy="57813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720B577D-74BA-E7B5-6E65-3DA102BA8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615"/>
            <a:ext cx="10515600" cy="1019629"/>
          </a:xfrm>
        </p:spPr>
        <p:txBody>
          <a:bodyPr/>
          <a:lstStyle/>
          <a:p>
            <a:r>
              <a:rPr lang="en-US"/>
              <a:t>KST: </a:t>
            </a:r>
            <a:r>
              <a:rPr lang="en-US" altLang="zh-CN"/>
              <a:t>Solution</a:t>
            </a:r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1AD5135-5EE6-B216-6039-05EAD58DE4A6}"/>
              </a:ext>
            </a:extLst>
          </p:cNvPr>
          <p:cNvGrpSpPr/>
          <p:nvPr/>
        </p:nvGrpSpPr>
        <p:grpSpPr>
          <a:xfrm>
            <a:off x="8022866" y="4544423"/>
            <a:ext cx="3768918" cy="1533058"/>
            <a:chOff x="7736619" y="4783535"/>
            <a:chExt cx="3768918" cy="1533058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596FC0-B596-17A3-FE93-7233F8DDCFA2}"/>
                </a:ext>
              </a:extLst>
            </p:cNvPr>
            <p:cNvSpPr/>
            <p:nvPr/>
          </p:nvSpPr>
          <p:spPr>
            <a:xfrm>
              <a:off x="7736619" y="5159035"/>
              <a:ext cx="3768918" cy="1157558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254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8872324-B120-D88E-0C3A-A3C3B4E14E39}"/>
                </a:ext>
              </a:extLst>
            </p:cNvPr>
            <p:cNvSpPr txBox="1"/>
            <p:nvPr/>
          </p:nvSpPr>
          <p:spPr>
            <a:xfrm>
              <a:off x="8854617" y="4783535"/>
              <a:ext cx="1578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Polynomial</a:t>
              </a:r>
              <a:r>
                <a:rPr lang="zh-CN" altLang="en-US"/>
                <a:t> </a:t>
              </a:r>
              <a:r>
                <a:rPr lang="en-US" altLang="zh-CN"/>
                <a:t>fit</a:t>
              </a:r>
              <a:r>
                <a:rPr lang="zh-CN" altLang="en-US"/>
                <a:t> </a:t>
              </a:r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FB18DF-A432-AF5D-B493-AF7595AE46F0}"/>
                </a:ext>
              </a:extLst>
            </p:cNvPr>
            <p:cNvGrpSpPr/>
            <p:nvPr/>
          </p:nvGrpSpPr>
          <p:grpSpPr>
            <a:xfrm>
              <a:off x="8022866" y="5295507"/>
              <a:ext cx="3284148" cy="1020826"/>
              <a:chOff x="8022866" y="5295507"/>
              <a:chExt cx="3284148" cy="1020826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54F86346-18C3-9BF6-204D-182F1989B0F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2866" y="5377598"/>
                <a:ext cx="634779" cy="474841"/>
              </a:xfrm>
              <a:prstGeom prst="lin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4A200CF8-C7E8-51D3-2244-52C16D8E4DC1}"/>
                  </a:ext>
                </a:extLst>
              </p:cNvPr>
              <p:cNvSpPr/>
              <p:nvPr/>
            </p:nvSpPr>
            <p:spPr>
              <a:xfrm>
                <a:off x="9140554" y="5409424"/>
                <a:ext cx="755374" cy="843559"/>
              </a:xfrm>
              <a:prstGeom prst="arc">
                <a:avLst>
                  <a:gd name="adj1" fmla="val 10562842"/>
                  <a:gd name="adj2" fmla="val 144661"/>
                </a:avLst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8C868C1-DD1D-9DB1-C579-66F945CE5516}"/>
                  </a:ext>
                </a:extLst>
              </p:cNvPr>
              <p:cNvSpPr/>
              <p:nvPr/>
            </p:nvSpPr>
            <p:spPr>
              <a:xfrm rot="20993788">
                <a:off x="10388760" y="5295507"/>
                <a:ext cx="918254" cy="575412"/>
              </a:xfrm>
              <a:custGeom>
                <a:avLst/>
                <a:gdLst>
                  <a:gd name="connsiteX0" fmla="*/ 0 w 914400"/>
                  <a:gd name="connsiteY0" fmla="*/ 445273 h 445273"/>
                  <a:gd name="connsiteX1" fmla="*/ 397566 w 914400"/>
                  <a:gd name="connsiteY1" fmla="*/ 159026 h 445273"/>
                  <a:gd name="connsiteX2" fmla="*/ 508884 w 914400"/>
                  <a:gd name="connsiteY2" fmla="*/ 421419 h 445273"/>
                  <a:gd name="connsiteX3" fmla="*/ 914400 w 914400"/>
                  <a:gd name="connsiteY3" fmla="*/ 0 h 4452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4400" h="445273">
                    <a:moveTo>
                      <a:pt x="0" y="445273"/>
                    </a:moveTo>
                    <a:cubicBezTo>
                      <a:pt x="156376" y="304137"/>
                      <a:pt x="312752" y="163002"/>
                      <a:pt x="397566" y="159026"/>
                    </a:cubicBezTo>
                    <a:cubicBezTo>
                      <a:pt x="482380" y="155050"/>
                      <a:pt x="422745" y="447923"/>
                      <a:pt x="508884" y="421419"/>
                    </a:cubicBezTo>
                    <a:cubicBezTo>
                      <a:pt x="595023" y="394915"/>
                      <a:pt x="841513" y="35781"/>
                      <a:pt x="914400" y="0"/>
                    </a:cubicBezTo>
                  </a:path>
                </a:pathLst>
              </a:cu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D4ACF7-BA76-5C9B-E8B5-FBB6E666F54A}"/>
                  </a:ext>
                </a:extLst>
              </p:cNvPr>
              <p:cNvSpPr txBox="1"/>
              <p:nvPr/>
            </p:nvSpPr>
            <p:spPr>
              <a:xfrm>
                <a:off x="8093104" y="5935918"/>
                <a:ext cx="4943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1st</a:t>
                </a:r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1948FD8-D07F-451B-4471-EEA5A5733F63}"/>
                  </a:ext>
                </a:extLst>
              </p:cNvPr>
              <p:cNvSpPr txBox="1"/>
              <p:nvPr/>
            </p:nvSpPr>
            <p:spPr>
              <a:xfrm>
                <a:off x="9254376" y="5947001"/>
                <a:ext cx="5645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2nd</a:t>
                </a:r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3917658-DE04-ECA6-FA88-662DBF8B8B64}"/>
                  </a:ext>
                </a:extLst>
              </p:cNvPr>
              <p:cNvSpPr txBox="1"/>
              <p:nvPr/>
            </p:nvSpPr>
            <p:spPr>
              <a:xfrm>
                <a:off x="10565598" y="5935918"/>
                <a:ext cx="5117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3rd</a:t>
                </a:r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68495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F482ED-858A-B846-BCEF-69C7F7AD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813F16-2185-310A-D0D7-6FD3E1045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6-Week Implementation Plan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9A1215B-EF5E-0D6A-A275-17EE821584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612696"/>
              </p:ext>
            </p:extLst>
          </p:nvPr>
        </p:nvGraphicFramePr>
        <p:xfrm>
          <a:off x="838200" y="1662572"/>
          <a:ext cx="10515600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7065">
                  <a:extLst>
                    <a:ext uri="{9D8B030D-6E8A-4147-A177-3AD203B41FA5}">
                      <a16:colId xmlns:a16="http://schemas.microsoft.com/office/drawing/2014/main" val="2097297104"/>
                    </a:ext>
                  </a:extLst>
                </a:gridCol>
                <a:gridCol w="8688535">
                  <a:extLst>
                    <a:ext uri="{9D8B030D-6E8A-4147-A177-3AD203B41FA5}">
                      <a16:colId xmlns:a16="http://schemas.microsoft.com/office/drawing/2014/main" val="3345541467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Task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963896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Understand the Kolmogorov Superposition Theorem (KST) and its implications for function approximation.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1082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2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Develop a specific strategy for KST implementation; plan for coding and datasets.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3701932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Begin coding KAN, validating the theoretical approach with simple examples.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9724727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Improve the algorithm and test it on </a:t>
                      </a:r>
                      <a:r>
                        <a:rPr lang="en-US" altLang="zh-CN"/>
                        <a:t>real-world</a:t>
                      </a:r>
                      <a:r>
                        <a:rPr lang="en-US"/>
                        <a:t> problems.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644713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Integrate K</a:t>
                      </a:r>
                      <a:r>
                        <a:rPr lang="en-US" altLang="zh-CN"/>
                        <a:t>ST</a:t>
                      </a:r>
                      <a:r>
                        <a:rPr lang="en-US"/>
                        <a:t> into neural network architectures and perform preliminary testing.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680619"/>
                  </a:ext>
                </a:extLst>
              </a:tr>
              <a:tr h="624840">
                <a:tc>
                  <a:txBody>
                    <a:bodyPr/>
                    <a:lstStyle/>
                    <a:p>
                      <a:r>
                        <a:rPr lang="en-US"/>
                        <a:t>Week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Finalize the project: wrap up code, run comprehensive tests, and document the results.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6278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82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Optimizing Function Approximation with KAN</vt:lpstr>
      <vt:lpstr>Overview</vt:lpstr>
      <vt:lpstr>Kolmogorov Superposition Theorem (KST)</vt:lpstr>
      <vt:lpstr>KST: Toy Example</vt:lpstr>
      <vt:lpstr>Multilayer Perceptron (MLP)</vt:lpstr>
      <vt:lpstr>Kolmogorov Superposition Theorem (KST)</vt:lpstr>
      <vt:lpstr>KST: Challenges</vt:lpstr>
      <vt:lpstr>KST: Solution</vt:lpstr>
      <vt:lpstr>6-Week Implementation Plan</vt:lpstr>
      <vt:lpstr>Experiment Setup</vt:lpstr>
      <vt:lpstr>Neural Network Configurations</vt:lpstr>
      <vt:lpstr>KST: optimization</vt:lpstr>
      <vt:lpstr>Neural Network Configurations</vt:lpstr>
      <vt:lpstr>Total Number of Parameters</vt:lpstr>
      <vt:lpstr>PowerPoint Presentation</vt:lpstr>
      <vt:lpstr>Conclusion</vt:lpstr>
      <vt:lpstr>Possible Future Work</vt:lpstr>
      <vt:lpstr>References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KAN</dc:title>
  <dc:creator>Moore, Ben</dc:creator>
  <cp:revision>2</cp:revision>
  <dcterms:created xsi:type="dcterms:W3CDTF">2024-10-16T01:47:25Z</dcterms:created>
  <dcterms:modified xsi:type="dcterms:W3CDTF">2025-02-03T22:24:33Z</dcterms:modified>
</cp:coreProperties>
</file>